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8" r:id="rId3"/>
    <p:sldId id="259" r:id="rId4"/>
    <p:sldId id="257" r:id="rId5"/>
    <p:sldId id="260" r:id="rId6"/>
    <p:sldId id="264" r:id="rId7"/>
    <p:sldId id="265" r:id="rId8"/>
    <p:sldId id="263" r:id="rId9"/>
    <p:sldId id="261" r:id="rId10"/>
    <p:sldId id="262" r:id="rId11"/>
    <p:sldId id="266" r:id="rId12"/>
    <p:sldId id="267" r:id="rId13"/>
    <p:sldId id="268" r:id="rId14"/>
    <p:sldId id="269" r:id="rId15"/>
    <p:sldId id="270" r:id="rId16"/>
    <p:sldId id="271" r:id="rId17"/>
    <p:sldId id="272" r:id="rId18"/>
    <p:sldId id="273" r:id="rId19"/>
    <p:sldId id="274" r:id="rId20"/>
    <p:sldId id="275" r:id="rId21"/>
    <p:sldId id="284" r:id="rId22"/>
    <p:sldId id="281" r:id="rId23"/>
    <p:sldId id="276" r:id="rId24"/>
    <p:sldId id="286" r:id="rId25"/>
    <p:sldId id="277" r:id="rId26"/>
    <p:sldId id="287" r:id="rId27"/>
    <p:sldId id="278" r:id="rId28"/>
    <p:sldId id="279" r:id="rId29"/>
    <p:sldId id="280" r:id="rId30"/>
    <p:sldId id="282" r:id="rId31"/>
    <p:sldId id="283" r:id="rId32"/>
    <p:sldId id="285" r:id="rId33"/>
    <p:sldId id="288" r:id="rId34"/>
    <p:sldId id="289" r:id="rId35"/>
    <p:sldId id="290"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963"/>
    <p:restoredTop sz="94679"/>
  </p:normalViewPr>
  <p:slideViewPr>
    <p:cSldViewPr snapToGrid="0">
      <p:cViewPr>
        <p:scale>
          <a:sx n="137" d="100"/>
          <a:sy n="137" d="100"/>
        </p:scale>
        <p:origin x="104"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jpg>
</file>

<file path=ppt/media/image26.jpeg>
</file>

<file path=ppt/media/image27.jpg>
</file>

<file path=ppt/media/image28.jpg>
</file>

<file path=ppt/media/image29.png>
</file>

<file path=ppt/media/image3.tiff>
</file>

<file path=ppt/media/image30.png>
</file>

<file path=ppt/media/image31.png>
</file>

<file path=ppt/media/image32.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C502B9-EC93-C24A-A3E7-970DB67659C5}" type="datetimeFigureOut">
              <a:rPr lang="en-US" smtClean="0"/>
              <a:t>11/14/25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58B217-328A-6A41-BE13-3FF1A036854B}" type="slidenum">
              <a:rPr lang="en-US" smtClean="0"/>
              <a:t>‹#›</a:t>
            </a:fld>
            <a:endParaRPr lang="en-US"/>
          </a:p>
        </p:txBody>
      </p:sp>
    </p:spTree>
    <p:extLst>
      <p:ext uri="{BB962C8B-B14F-4D97-AF65-F5344CB8AC3E}">
        <p14:creationId xmlns:p14="http://schemas.microsoft.com/office/powerpoint/2010/main" val="277818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58B217-328A-6A41-BE13-3FF1A036854B}" type="slidenum">
              <a:rPr lang="en-US" smtClean="0"/>
              <a:t>16</a:t>
            </a:fld>
            <a:endParaRPr lang="en-US"/>
          </a:p>
        </p:txBody>
      </p:sp>
    </p:spTree>
    <p:extLst>
      <p:ext uri="{BB962C8B-B14F-4D97-AF65-F5344CB8AC3E}">
        <p14:creationId xmlns:p14="http://schemas.microsoft.com/office/powerpoint/2010/main" val="3693749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40570-28AA-5CFE-AC92-A75F55CBC0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C5C125B-B4A0-92A2-AE1A-FC1447D90F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2C4BD02-D610-A20B-290C-A91AB45278E4}"/>
              </a:ext>
            </a:extLst>
          </p:cNvPr>
          <p:cNvSpPr>
            <a:spLocks noGrp="1"/>
          </p:cNvSpPr>
          <p:nvPr>
            <p:ph type="dt" sz="half" idx="10"/>
          </p:nvPr>
        </p:nvSpPr>
        <p:spPr/>
        <p:txBody>
          <a:bodyPr/>
          <a:lstStyle/>
          <a:p>
            <a:fld id="{18BEE410-4A8D-AF4A-9718-C624A8EE5C08}" type="datetimeFigureOut">
              <a:rPr lang="en-US" smtClean="0"/>
              <a:t>11/13/25</a:t>
            </a:fld>
            <a:endParaRPr lang="en-US"/>
          </a:p>
        </p:txBody>
      </p:sp>
      <p:sp>
        <p:nvSpPr>
          <p:cNvPr id="5" name="Footer Placeholder 4">
            <a:extLst>
              <a:ext uri="{FF2B5EF4-FFF2-40B4-BE49-F238E27FC236}">
                <a16:creationId xmlns:a16="http://schemas.microsoft.com/office/drawing/2014/main" id="{E05F1452-17F5-9874-30FA-DFFDA15063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4C3084-3C3F-5942-C7C1-3E63EE76D077}"/>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684956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A3ACD-8E36-168F-97F7-F23B94F783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76BDCE-8752-A6F0-9105-C03CB6998A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A74390-61C3-6CF2-D2B2-84AAB4F8A7BD}"/>
              </a:ext>
            </a:extLst>
          </p:cNvPr>
          <p:cNvSpPr>
            <a:spLocks noGrp="1"/>
          </p:cNvSpPr>
          <p:nvPr>
            <p:ph type="dt" sz="half" idx="10"/>
          </p:nvPr>
        </p:nvSpPr>
        <p:spPr/>
        <p:txBody>
          <a:bodyPr/>
          <a:lstStyle/>
          <a:p>
            <a:fld id="{18BEE410-4A8D-AF4A-9718-C624A8EE5C08}" type="datetimeFigureOut">
              <a:rPr lang="en-US" smtClean="0"/>
              <a:t>11/13/25</a:t>
            </a:fld>
            <a:endParaRPr lang="en-US"/>
          </a:p>
        </p:txBody>
      </p:sp>
      <p:sp>
        <p:nvSpPr>
          <p:cNvPr id="5" name="Footer Placeholder 4">
            <a:extLst>
              <a:ext uri="{FF2B5EF4-FFF2-40B4-BE49-F238E27FC236}">
                <a16:creationId xmlns:a16="http://schemas.microsoft.com/office/drawing/2014/main" id="{1951E5AA-2D20-887A-B5A8-DA0CB13E4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E514EA-9CA9-B87C-CD55-50BB5803CF1D}"/>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175309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AE88FC-6463-460A-02A9-2F2873A070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D81A7D-1381-C20B-3ACF-1705B4DBC8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E2A284-20C4-CA80-F4CE-DBC5C85559AB}"/>
              </a:ext>
            </a:extLst>
          </p:cNvPr>
          <p:cNvSpPr>
            <a:spLocks noGrp="1"/>
          </p:cNvSpPr>
          <p:nvPr>
            <p:ph type="dt" sz="half" idx="10"/>
          </p:nvPr>
        </p:nvSpPr>
        <p:spPr/>
        <p:txBody>
          <a:bodyPr/>
          <a:lstStyle/>
          <a:p>
            <a:fld id="{18BEE410-4A8D-AF4A-9718-C624A8EE5C08}" type="datetimeFigureOut">
              <a:rPr lang="en-US" smtClean="0"/>
              <a:t>11/13/25</a:t>
            </a:fld>
            <a:endParaRPr lang="en-US"/>
          </a:p>
        </p:txBody>
      </p:sp>
      <p:sp>
        <p:nvSpPr>
          <p:cNvPr id="5" name="Footer Placeholder 4">
            <a:extLst>
              <a:ext uri="{FF2B5EF4-FFF2-40B4-BE49-F238E27FC236}">
                <a16:creationId xmlns:a16="http://schemas.microsoft.com/office/drawing/2014/main" id="{3F8450F7-1720-2997-3549-08537B5E00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6DEBD6-4672-B6FC-C374-6DF7A66C6596}"/>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24004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9492B-1383-5BDE-E4C1-67B162FFB6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7E6F91-DC13-F71E-6193-2EC90472C4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AC1DB3-E702-8D06-E291-ABE0B205DD6D}"/>
              </a:ext>
            </a:extLst>
          </p:cNvPr>
          <p:cNvSpPr>
            <a:spLocks noGrp="1"/>
          </p:cNvSpPr>
          <p:nvPr>
            <p:ph type="dt" sz="half" idx="10"/>
          </p:nvPr>
        </p:nvSpPr>
        <p:spPr/>
        <p:txBody>
          <a:bodyPr/>
          <a:lstStyle/>
          <a:p>
            <a:fld id="{18BEE410-4A8D-AF4A-9718-C624A8EE5C08}" type="datetimeFigureOut">
              <a:rPr lang="en-US" smtClean="0"/>
              <a:t>11/13/25</a:t>
            </a:fld>
            <a:endParaRPr lang="en-US"/>
          </a:p>
        </p:txBody>
      </p:sp>
      <p:sp>
        <p:nvSpPr>
          <p:cNvPr id="5" name="Footer Placeholder 4">
            <a:extLst>
              <a:ext uri="{FF2B5EF4-FFF2-40B4-BE49-F238E27FC236}">
                <a16:creationId xmlns:a16="http://schemas.microsoft.com/office/drawing/2014/main" id="{E3426772-CC7F-276C-ACB5-2C7754861E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AA0055-5D3A-B715-EA10-144D12DC74D4}"/>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28984864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8D6EF-9BFD-DE3E-5D06-AF64965166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A37D93-2B42-0D8E-1481-D4AB57F2548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B31360-12E0-9E51-E758-79DB31E139D2}"/>
              </a:ext>
            </a:extLst>
          </p:cNvPr>
          <p:cNvSpPr>
            <a:spLocks noGrp="1"/>
          </p:cNvSpPr>
          <p:nvPr>
            <p:ph type="dt" sz="half" idx="10"/>
          </p:nvPr>
        </p:nvSpPr>
        <p:spPr/>
        <p:txBody>
          <a:bodyPr/>
          <a:lstStyle/>
          <a:p>
            <a:fld id="{18BEE410-4A8D-AF4A-9718-C624A8EE5C08}" type="datetimeFigureOut">
              <a:rPr lang="en-US" smtClean="0"/>
              <a:t>11/13/25</a:t>
            </a:fld>
            <a:endParaRPr lang="en-US"/>
          </a:p>
        </p:txBody>
      </p:sp>
      <p:sp>
        <p:nvSpPr>
          <p:cNvPr id="5" name="Footer Placeholder 4">
            <a:extLst>
              <a:ext uri="{FF2B5EF4-FFF2-40B4-BE49-F238E27FC236}">
                <a16:creationId xmlns:a16="http://schemas.microsoft.com/office/drawing/2014/main" id="{2BC16DAB-8089-90EF-B6A1-1C7920203C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A80C2F-2E16-CC91-60D3-6C4D826B08F4}"/>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127268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533FD-363E-5433-DC13-E3689434B8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3A2476-94E5-25DC-2ED7-F1A3E9AF29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BF28283-8B17-AC3C-AD03-7B3C7728DE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E6401A-0AD0-0C3F-DF85-45FF6BC29643}"/>
              </a:ext>
            </a:extLst>
          </p:cNvPr>
          <p:cNvSpPr>
            <a:spLocks noGrp="1"/>
          </p:cNvSpPr>
          <p:nvPr>
            <p:ph type="dt" sz="half" idx="10"/>
          </p:nvPr>
        </p:nvSpPr>
        <p:spPr/>
        <p:txBody>
          <a:bodyPr/>
          <a:lstStyle/>
          <a:p>
            <a:fld id="{18BEE410-4A8D-AF4A-9718-C624A8EE5C08}" type="datetimeFigureOut">
              <a:rPr lang="en-US" smtClean="0"/>
              <a:t>11/13/25</a:t>
            </a:fld>
            <a:endParaRPr lang="en-US"/>
          </a:p>
        </p:txBody>
      </p:sp>
      <p:sp>
        <p:nvSpPr>
          <p:cNvPr id="6" name="Footer Placeholder 5">
            <a:extLst>
              <a:ext uri="{FF2B5EF4-FFF2-40B4-BE49-F238E27FC236}">
                <a16:creationId xmlns:a16="http://schemas.microsoft.com/office/drawing/2014/main" id="{D411FF7B-87DD-6A41-26EF-B77A8DA509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63B21D-CCCB-2A97-E3EF-FD29BD31BFE9}"/>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4987029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7C123-A72F-52A5-7FF4-1F66BBCEE6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BF02E1-5467-96D6-BF0C-C4B29461DE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DE1CC67-428D-EF48-71AA-B1C6B17BE56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9376AB-E1F3-0AED-2AF9-3512530CA9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AF590-A75A-7838-4FCF-045B1D3267C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0114F6-02AF-9F75-240B-0B44DE1EC79B}"/>
              </a:ext>
            </a:extLst>
          </p:cNvPr>
          <p:cNvSpPr>
            <a:spLocks noGrp="1"/>
          </p:cNvSpPr>
          <p:nvPr>
            <p:ph type="dt" sz="half" idx="10"/>
          </p:nvPr>
        </p:nvSpPr>
        <p:spPr/>
        <p:txBody>
          <a:bodyPr/>
          <a:lstStyle/>
          <a:p>
            <a:fld id="{18BEE410-4A8D-AF4A-9718-C624A8EE5C08}" type="datetimeFigureOut">
              <a:rPr lang="en-US" smtClean="0"/>
              <a:t>11/13/25</a:t>
            </a:fld>
            <a:endParaRPr lang="en-US"/>
          </a:p>
        </p:txBody>
      </p:sp>
      <p:sp>
        <p:nvSpPr>
          <p:cNvPr id="8" name="Footer Placeholder 7">
            <a:extLst>
              <a:ext uri="{FF2B5EF4-FFF2-40B4-BE49-F238E27FC236}">
                <a16:creationId xmlns:a16="http://schemas.microsoft.com/office/drawing/2014/main" id="{95C3F123-19E9-E569-33B3-BD206DBF5A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151FBAB-9F04-96A9-E5D6-A8E13D36A976}"/>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373318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32308-FA4D-1AA1-6CBC-4349A7CA576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4D6415-5F74-1A49-85F4-616C4E7F22DD}"/>
              </a:ext>
            </a:extLst>
          </p:cNvPr>
          <p:cNvSpPr>
            <a:spLocks noGrp="1"/>
          </p:cNvSpPr>
          <p:nvPr>
            <p:ph type="dt" sz="half" idx="10"/>
          </p:nvPr>
        </p:nvSpPr>
        <p:spPr/>
        <p:txBody>
          <a:bodyPr/>
          <a:lstStyle/>
          <a:p>
            <a:fld id="{18BEE410-4A8D-AF4A-9718-C624A8EE5C08}" type="datetimeFigureOut">
              <a:rPr lang="en-US" smtClean="0"/>
              <a:t>11/13/25</a:t>
            </a:fld>
            <a:endParaRPr lang="en-US"/>
          </a:p>
        </p:txBody>
      </p:sp>
      <p:sp>
        <p:nvSpPr>
          <p:cNvPr id="4" name="Footer Placeholder 3">
            <a:extLst>
              <a:ext uri="{FF2B5EF4-FFF2-40B4-BE49-F238E27FC236}">
                <a16:creationId xmlns:a16="http://schemas.microsoft.com/office/drawing/2014/main" id="{F5CA047D-219D-EEBF-95BB-4BD6B046F4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AB184BE-A0F8-7CF4-C021-DDDFBC1D5CD6}"/>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929684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A6FA16-4EE3-00FB-6978-A6765A6A866D}"/>
              </a:ext>
            </a:extLst>
          </p:cNvPr>
          <p:cNvSpPr>
            <a:spLocks noGrp="1"/>
          </p:cNvSpPr>
          <p:nvPr>
            <p:ph type="dt" sz="half" idx="10"/>
          </p:nvPr>
        </p:nvSpPr>
        <p:spPr/>
        <p:txBody>
          <a:bodyPr/>
          <a:lstStyle/>
          <a:p>
            <a:fld id="{18BEE410-4A8D-AF4A-9718-C624A8EE5C08}" type="datetimeFigureOut">
              <a:rPr lang="en-US" smtClean="0"/>
              <a:t>11/13/25</a:t>
            </a:fld>
            <a:endParaRPr lang="en-US"/>
          </a:p>
        </p:txBody>
      </p:sp>
      <p:sp>
        <p:nvSpPr>
          <p:cNvPr id="3" name="Footer Placeholder 2">
            <a:extLst>
              <a:ext uri="{FF2B5EF4-FFF2-40B4-BE49-F238E27FC236}">
                <a16:creationId xmlns:a16="http://schemas.microsoft.com/office/drawing/2014/main" id="{0AB5FA65-768A-3BB9-9950-C91C7CA8E2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7E69B5-2016-5EA8-4611-5C836C833517}"/>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40383543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55A98-CD60-8782-7FC1-3BBCB190FC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6D9B60-6015-E9C9-041E-7005406FAF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5D141F4-5E56-E15A-C69A-25B06324E8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FA0567-4C5C-CEAE-DD35-59EDC8470735}"/>
              </a:ext>
            </a:extLst>
          </p:cNvPr>
          <p:cNvSpPr>
            <a:spLocks noGrp="1"/>
          </p:cNvSpPr>
          <p:nvPr>
            <p:ph type="dt" sz="half" idx="10"/>
          </p:nvPr>
        </p:nvSpPr>
        <p:spPr/>
        <p:txBody>
          <a:bodyPr/>
          <a:lstStyle/>
          <a:p>
            <a:fld id="{18BEE410-4A8D-AF4A-9718-C624A8EE5C08}" type="datetimeFigureOut">
              <a:rPr lang="en-US" smtClean="0"/>
              <a:t>11/13/25</a:t>
            </a:fld>
            <a:endParaRPr lang="en-US"/>
          </a:p>
        </p:txBody>
      </p:sp>
      <p:sp>
        <p:nvSpPr>
          <p:cNvPr id="6" name="Footer Placeholder 5">
            <a:extLst>
              <a:ext uri="{FF2B5EF4-FFF2-40B4-BE49-F238E27FC236}">
                <a16:creationId xmlns:a16="http://schemas.microsoft.com/office/drawing/2014/main" id="{A8B106F3-8B1E-60CF-BC08-304DFC6A4F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3F74B6-B955-E7E1-30B4-1324333DE000}"/>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088222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3D6F8-123F-E35F-C0A4-DD08065DE1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A1EF769-0579-0413-20D6-FA3140362D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5098B67-0E25-EA0C-55BA-AA75458E87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12B01B-CFB4-6409-06D3-3BB49B5EB092}"/>
              </a:ext>
            </a:extLst>
          </p:cNvPr>
          <p:cNvSpPr>
            <a:spLocks noGrp="1"/>
          </p:cNvSpPr>
          <p:nvPr>
            <p:ph type="dt" sz="half" idx="10"/>
          </p:nvPr>
        </p:nvSpPr>
        <p:spPr/>
        <p:txBody>
          <a:bodyPr/>
          <a:lstStyle/>
          <a:p>
            <a:fld id="{18BEE410-4A8D-AF4A-9718-C624A8EE5C08}" type="datetimeFigureOut">
              <a:rPr lang="en-US" smtClean="0"/>
              <a:t>11/13/25</a:t>
            </a:fld>
            <a:endParaRPr lang="en-US"/>
          </a:p>
        </p:txBody>
      </p:sp>
      <p:sp>
        <p:nvSpPr>
          <p:cNvPr id="6" name="Footer Placeholder 5">
            <a:extLst>
              <a:ext uri="{FF2B5EF4-FFF2-40B4-BE49-F238E27FC236}">
                <a16:creationId xmlns:a16="http://schemas.microsoft.com/office/drawing/2014/main" id="{2A4B9B0B-6C1E-9F0E-79F4-6E6831973D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5F602F-AC4E-A46E-11F2-022103FB70C6}"/>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2337472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7DED4F-CEB1-09A4-5FDD-7F0757C889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C7B2042-A7B4-A3D1-F286-8E42C5FBFB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5A6C58-F870-CF07-72DA-80F3AD3F4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8BEE410-4A8D-AF4A-9718-C624A8EE5C08}" type="datetimeFigureOut">
              <a:rPr lang="en-US" smtClean="0"/>
              <a:t>11/13/25</a:t>
            </a:fld>
            <a:endParaRPr lang="en-US"/>
          </a:p>
        </p:txBody>
      </p:sp>
      <p:sp>
        <p:nvSpPr>
          <p:cNvPr id="5" name="Footer Placeholder 4">
            <a:extLst>
              <a:ext uri="{FF2B5EF4-FFF2-40B4-BE49-F238E27FC236}">
                <a16:creationId xmlns:a16="http://schemas.microsoft.com/office/drawing/2014/main" id="{6A90F543-8F0F-FD76-5FC0-713FF1C576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AFADF41-C18C-1F27-42B9-9F66064FAF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39D6D66-33CD-5941-A565-D06378FCE3F5}" type="slidenum">
              <a:rPr lang="en-US" smtClean="0"/>
              <a:t>‹#›</a:t>
            </a:fld>
            <a:endParaRPr lang="en-US"/>
          </a:p>
        </p:txBody>
      </p:sp>
    </p:spTree>
    <p:extLst>
      <p:ext uri="{BB962C8B-B14F-4D97-AF65-F5344CB8AC3E}">
        <p14:creationId xmlns:p14="http://schemas.microsoft.com/office/powerpoint/2010/main" val="6653038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EC8C7DA-8D8B-3C6A-7E60-B6E298268F55}"/>
              </a:ext>
            </a:extLst>
          </p:cNvPr>
          <p:cNvSpPr txBox="1"/>
          <p:nvPr/>
        </p:nvSpPr>
        <p:spPr>
          <a:xfrm>
            <a:off x="647240" y="284103"/>
            <a:ext cx="11173858" cy="646331"/>
          </a:xfrm>
          <a:prstGeom prst="rect">
            <a:avLst/>
          </a:prstGeom>
          <a:noFill/>
        </p:spPr>
        <p:txBody>
          <a:bodyPr wrap="square">
            <a:spAutoFit/>
          </a:bodyPr>
          <a:lstStyle/>
          <a:p>
            <a:r>
              <a:rPr lang="en-US" sz="3600" b="1" dirty="0">
                <a:latin typeface="Arial" panose="020B0604020202020204" pitchFamily="34" charset="0"/>
                <a:cs typeface="Arial" panose="020B0604020202020204" pitchFamily="34" charset="0"/>
              </a:rPr>
              <a:t>Reference Sequence:</a:t>
            </a:r>
          </a:p>
        </p:txBody>
      </p:sp>
      <p:sp>
        <p:nvSpPr>
          <p:cNvPr id="9" name="TextBox 8">
            <a:extLst>
              <a:ext uri="{FF2B5EF4-FFF2-40B4-BE49-F238E27FC236}">
                <a16:creationId xmlns:a16="http://schemas.microsoft.com/office/drawing/2014/main" id="{385F1F0D-0D93-C746-4F40-B9073D30FEFF}"/>
              </a:ext>
            </a:extLst>
          </p:cNvPr>
          <p:cNvSpPr txBox="1"/>
          <p:nvPr/>
        </p:nvSpPr>
        <p:spPr>
          <a:xfrm>
            <a:off x="647240" y="1142150"/>
            <a:ext cx="10325559" cy="646331"/>
          </a:xfrm>
          <a:prstGeom prst="rect">
            <a:avLst/>
          </a:prstGeom>
          <a:noFill/>
        </p:spPr>
        <p:txBody>
          <a:bodyPr wrap="square">
            <a:spAutoFit/>
          </a:bodyPr>
          <a:lstStyle/>
          <a:p>
            <a:r>
              <a:rPr lang="en-US" sz="3600" dirty="0">
                <a:latin typeface="Arial" panose="020B0604020202020204" pitchFamily="34" charset="0"/>
                <a:cs typeface="Arial" panose="020B0604020202020204" pitchFamily="34" charset="0"/>
              </a:rPr>
              <a:t>ATG TCT GGA TAC CCG AAT GTC</a:t>
            </a:r>
          </a:p>
        </p:txBody>
      </p:sp>
      <p:sp>
        <p:nvSpPr>
          <p:cNvPr id="11" name="TextBox 10">
            <a:extLst>
              <a:ext uri="{FF2B5EF4-FFF2-40B4-BE49-F238E27FC236}">
                <a16:creationId xmlns:a16="http://schemas.microsoft.com/office/drawing/2014/main" id="{C0329753-34D1-6C84-E162-EDE57653149A}"/>
              </a:ext>
            </a:extLst>
          </p:cNvPr>
          <p:cNvSpPr txBox="1"/>
          <p:nvPr/>
        </p:nvSpPr>
        <p:spPr>
          <a:xfrm>
            <a:off x="647240" y="1891978"/>
            <a:ext cx="11848629" cy="1200329"/>
          </a:xfrm>
          <a:prstGeom prst="rect">
            <a:avLst/>
          </a:prstGeom>
          <a:noFill/>
        </p:spPr>
        <p:txBody>
          <a:bodyPr wrap="square">
            <a:spAutoFit/>
          </a:bodyPr>
          <a:lstStyle/>
          <a:p>
            <a:r>
              <a:rPr lang="en-US" sz="3600" dirty="0">
                <a:latin typeface="Arial" panose="020B0604020202020204" pitchFamily="34" charset="0"/>
                <a:cs typeface="Arial" panose="020B0604020202020204" pitchFamily="34" charset="0"/>
              </a:rPr>
              <a:t> </a:t>
            </a:r>
          </a:p>
          <a:p>
            <a:r>
              <a:rPr lang="en-US" sz="3600" dirty="0">
                <a:latin typeface="Arial" panose="020B0604020202020204" pitchFamily="34" charset="0"/>
                <a:cs typeface="Arial" panose="020B0604020202020204" pitchFamily="34" charset="0"/>
              </a:rPr>
              <a:t>ATG TC</a:t>
            </a:r>
            <a:r>
              <a:rPr lang="en-US" sz="3600" dirty="0">
                <a:solidFill>
                  <a:schemeClr val="accent2"/>
                </a:solidFill>
                <a:latin typeface="Arial" panose="020B0604020202020204" pitchFamily="34" charset="0"/>
                <a:cs typeface="Arial" panose="020B0604020202020204" pitchFamily="34" charset="0"/>
              </a:rPr>
              <a:t>A</a:t>
            </a:r>
            <a:r>
              <a:rPr lang="en-US" sz="3600" dirty="0">
                <a:latin typeface="Arial" panose="020B0604020202020204" pitchFamily="34" charset="0"/>
                <a:cs typeface="Arial" panose="020B0604020202020204" pitchFamily="34" charset="0"/>
              </a:rPr>
              <a:t> GGA TAC CCG AAT GTC</a:t>
            </a:r>
          </a:p>
        </p:txBody>
      </p:sp>
      <p:sp>
        <p:nvSpPr>
          <p:cNvPr id="13" name="TextBox 12">
            <a:extLst>
              <a:ext uri="{FF2B5EF4-FFF2-40B4-BE49-F238E27FC236}">
                <a16:creationId xmlns:a16="http://schemas.microsoft.com/office/drawing/2014/main" id="{31EF73EF-EEE1-4996-9AFC-C4DEFBE48354}"/>
              </a:ext>
            </a:extLst>
          </p:cNvPr>
          <p:cNvSpPr txBox="1"/>
          <p:nvPr/>
        </p:nvSpPr>
        <p:spPr>
          <a:xfrm>
            <a:off x="1497375" y="3340468"/>
            <a:ext cx="6097836" cy="646331"/>
          </a:xfrm>
          <a:prstGeom prst="rect">
            <a:avLst/>
          </a:prstGeom>
          <a:noFill/>
        </p:spPr>
        <p:txBody>
          <a:bodyPr wrap="square">
            <a:spAutoFit/>
          </a:bodyPr>
          <a:lstStyle/>
          <a:p>
            <a:r>
              <a:rPr lang="en-US" sz="3600" b="1" dirty="0">
                <a:latin typeface="Arial" panose="020B0604020202020204" pitchFamily="34" charset="0"/>
                <a:cs typeface="Arial" panose="020B0604020202020204" pitchFamily="34" charset="0"/>
              </a:rPr>
              <a:t>Substitution</a:t>
            </a:r>
            <a:r>
              <a:rPr lang="en-US" sz="2000" b="1" dirty="0">
                <a:latin typeface="Arial" panose="020B0604020202020204" pitchFamily="34" charset="0"/>
                <a:cs typeface="Arial" panose="020B0604020202020204" pitchFamily="34" charset="0"/>
              </a:rPr>
              <a:t> </a:t>
            </a:r>
          </a:p>
        </p:txBody>
      </p:sp>
      <p:cxnSp>
        <p:nvCxnSpPr>
          <p:cNvPr id="15" name="Straight Arrow Connector 14">
            <a:extLst>
              <a:ext uri="{FF2B5EF4-FFF2-40B4-BE49-F238E27FC236}">
                <a16:creationId xmlns:a16="http://schemas.microsoft.com/office/drawing/2014/main" id="{2327B7E3-D4FC-3E37-1BAE-31BE34753402}"/>
              </a:ext>
            </a:extLst>
          </p:cNvPr>
          <p:cNvCxnSpPr>
            <a:cxnSpLocks/>
          </p:cNvCxnSpPr>
          <p:nvPr/>
        </p:nvCxnSpPr>
        <p:spPr>
          <a:xfrm flipV="1">
            <a:off x="2548416" y="2976241"/>
            <a:ext cx="0" cy="4357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1" name="TextBox 20">
            <a:extLst>
              <a:ext uri="{FF2B5EF4-FFF2-40B4-BE49-F238E27FC236}">
                <a16:creationId xmlns:a16="http://schemas.microsoft.com/office/drawing/2014/main" id="{07D23114-A9D8-0676-3909-274F0F2A4075}"/>
              </a:ext>
            </a:extLst>
          </p:cNvPr>
          <p:cNvSpPr txBox="1"/>
          <p:nvPr/>
        </p:nvSpPr>
        <p:spPr>
          <a:xfrm>
            <a:off x="647239" y="4666036"/>
            <a:ext cx="11173853" cy="646331"/>
          </a:xfrm>
          <a:prstGeom prst="rect">
            <a:avLst/>
          </a:prstGeom>
          <a:noFill/>
        </p:spPr>
        <p:txBody>
          <a:bodyPr wrap="square">
            <a:spAutoFit/>
          </a:bodyPr>
          <a:lstStyle/>
          <a:p>
            <a:r>
              <a:rPr lang="en-US" sz="3600" dirty="0">
                <a:latin typeface="Arial" panose="020B0604020202020204" pitchFamily="34" charset="0"/>
                <a:cs typeface="Arial" panose="020B0604020202020204" pitchFamily="34" charset="0"/>
              </a:rPr>
              <a:t>ATG TCT           TAC CCG AAT GTC</a:t>
            </a:r>
          </a:p>
        </p:txBody>
      </p:sp>
      <p:sp>
        <p:nvSpPr>
          <p:cNvPr id="23" name="TextBox 22">
            <a:extLst>
              <a:ext uri="{FF2B5EF4-FFF2-40B4-BE49-F238E27FC236}">
                <a16:creationId xmlns:a16="http://schemas.microsoft.com/office/drawing/2014/main" id="{24CED945-99E6-8680-8A52-E8CCDF9BECA6}"/>
              </a:ext>
            </a:extLst>
          </p:cNvPr>
          <p:cNvSpPr txBox="1"/>
          <p:nvPr/>
        </p:nvSpPr>
        <p:spPr>
          <a:xfrm>
            <a:off x="2179763" y="5707022"/>
            <a:ext cx="6097836" cy="646331"/>
          </a:xfrm>
          <a:prstGeom prst="rect">
            <a:avLst/>
          </a:prstGeom>
          <a:noFill/>
        </p:spPr>
        <p:txBody>
          <a:bodyPr wrap="square">
            <a:spAutoFit/>
          </a:bodyPr>
          <a:lstStyle/>
          <a:p>
            <a:r>
              <a:rPr lang="en-US" sz="3600" b="1" dirty="0">
                <a:latin typeface="Arial" panose="020B0604020202020204" pitchFamily="34" charset="0"/>
                <a:cs typeface="Arial" panose="020B0604020202020204" pitchFamily="34" charset="0"/>
              </a:rPr>
              <a:t>Deletion</a:t>
            </a:r>
          </a:p>
        </p:txBody>
      </p:sp>
      <p:cxnSp>
        <p:nvCxnSpPr>
          <p:cNvPr id="36" name="Straight Arrow Connector 35">
            <a:extLst>
              <a:ext uri="{FF2B5EF4-FFF2-40B4-BE49-F238E27FC236}">
                <a16:creationId xmlns:a16="http://schemas.microsoft.com/office/drawing/2014/main" id="{55AF08A1-B689-6C98-E47A-CB2375AD3C5C}"/>
              </a:ext>
            </a:extLst>
          </p:cNvPr>
          <p:cNvCxnSpPr>
            <a:cxnSpLocks/>
          </p:cNvCxnSpPr>
          <p:nvPr/>
        </p:nvCxnSpPr>
        <p:spPr>
          <a:xfrm flipV="1">
            <a:off x="2891885" y="5312367"/>
            <a:ext cx="0" cy="4357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803697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46B6B13-147F-0F6E-FA27-4D1DDFDB32A5}"/>
              </a:ext>
            </a:extLst>
          </p:cNvPr>
          <p:cNvPicPr>
            <a:picLocks noChangeAspect="1"/>
          </p:cNvPicPr>
          <p:nvPr/>
        </p:nvPicPr>
        <p:blipFill>
          <a:blip r:embed="rId2"/>
          <a:srcRect l="7234" t="15224" r="21162" b="49082"/>
          <a:stretch/>
        </p:blipFill>
        <p:spPr>
          <a:xfrm>
            <a:off x="0" y="0"/>
            <a:ext cx="7039429" cy="1973943"/>
          </a:xfrm>
          <a:prstGeom prst="rect">
            <a:avLst/>
          </a:prstGeom>
        </p:spPr>
      </p:pic>
      <p:pic>
        <p:nvPicPr>
          <p:cNvPr id="9" name="Picture 8">
            <a:extLst>
              <a:ext uri="{FF2B5EF4-FFF2-40B4-BE49-F238E27FC236}">
                <a16:creationId xmlns:a16="http://schemas.microsoft.com/office/drawing/2014/main" id="{C8F1280B-5CF8-B0EC-C699-832023C642C5}"/>
              </a:ext>
            </a:extLst>
          </p:cNvPr>
          <p:cNvPicPr>
            <a:picLocks noChangeAspect="1"/>
          </p:cNvPicPr>
          <p:nvPr/>
        </p:nvPicPr>
        <p:blipFill>
          <a:blip r:embed="rId3"/>
          <a:srcRect l="7547" t="14683" r="20823" b="47849"/>
          <a:stretch/>
        </p:blipFill>
        <p:spPr>
          <a:xfrm>
            <a:off x="0" y="2812815"/>
            <a:ext cx="7039429" cy="2071243"/>
          </a:xfrm>
          <a:prstGeom prst="rect">
            <a:avLst/>
          </a:prstGeom>
        </p:spPr>
      </p:pic>
      <p:sp>
        <p:nvSpPr>
          <p:cNvPr id="10" name="Down Arrow 9">
            <a:extLst>
              <a:ext uri="{FF2B5EF4-FFF2-40B4-BE49-F238E27FC236}">
                <a16:creationId xmlns:a16="http://schemas.microsoft.com/office/drawing/2014/main" id="{FF2819D1-1C2B-78A9-465C-7A79D2BC2370}"/>
              </a:ext>
            </a:extLst>
          </p:cNvPr>
          <p:cNvSpPr/>
          <p:nvPr/>
        </p:nvSpPr>
        <p:spPr>
          <a:xfrm>
            <a:off x="2583544" y="1857829"/>
            <a:ext cx="275771" cy="783771"/>
          </a:xfrm>
          <a:prstGeom prst="downArrow">
            <a:avLst/>
          </a:prstGeom>
          <a:solidFill>
            <a:schemeClr val="accent1">
              <a:alpha val="46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76055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Evolutionary mechanisms: mutation and migration to induce variation as well as natural selection (non-random) and genetic drift (random) for transferring variation">
            <a:extLst>
              <a:ext uri="{FF2B5EF4-FFF2-40B4-BE49-F238E27FC236}">
                <a16:creationId xmlns:a16="http://schemas.microsoft.com/office/drawing/2014/main" id="{1AC6FE34-5B21-1A7B-1073-3FEDB1D67E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6324" y="888493"/>
            <a:ext cx="9029700" cy="43688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A8C3452-3CB5-DEA4-0E47-5605C7F1E515}"/>
              </a:ext>
            </a:extLst>
          </p:cNvPr>
          <p:cNvSpPr txBox="1"/>
          <p:nvPr/>
        </p:nvSpPr>
        <p:spPr>
          <a:xfrm>
            <a:off x="1887793" y="5278909"/>
            <a:ext cx="3762890" cy="307777"/>
          </a:xfrm>
          <a:prstGeom prst="rect">
            <a:avLst/>
          </a:prstGeom>
          <a:noFill/>
        </p:spPr>
        <p:txBody>
          <a:bodyPr wrap="none" rtlCol="0">
            <a:spAutoFit/>
          </a:bodyPr>
          <a:lstStyle/>
          <a:p>
            <a:r>
              <a:rPr lang="en-US" sz="1400" dirty="0"/>
              <a:t>Source: </a:t>
            </a:r>
            <a:r>
              <a:rPr lang="en-US" sz="1400" b="0" i="0" u="none" strike="noStrike" dirty="0">
                <a:solidFill>
                  <a:srgbClr val="000000"/>
                </a:solidFill>
                <a:effectLst/>
                <a:latin typeface="Aptos" panose="020B0004020202020204" pitchFamily="34" charset="0"/>
              </a:rPr>
              <a:t>Publicly available from Google Images</a:t>
            </a:r>
            <a:endParaRPr lang="en-US" sz="1400" dirty="0"/>
          </a:p>
        </p:txBody>
      </p:sp>
    </p:spTree>
    <p:extLst>
      <p:ext uri="{BB962C8B-B14F-4D97-AF65-F5344CB8AC3E}">
        <p14:creationId xmlns:p14="http://schemas.microsoft.com/office/powerpoint/2010/main" val="3403546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This illustration shows a narrow-neck bottle filled with red, orange, and green marbles. The bottle is tipped so the marbles pour into a glass. Because of the bottleneck, only seven marbles escape, and these are all orange and green. The marbles in the bottle represent the original population, and the marbles in the glass represent the surviving population. Because of the bottleneck effect, the surviving population is less diverse than the original population.">
            <a:extLst>
              <a:ext uri="{FF2B5EF4-FFF2-40B4-BE49-F238E27FC236}">
                <a16:creationId xmlns:a16="http://schemas.microsoft.com/office/drawing/2014/main" id="{1D433DF7-F43D-6E59-883D-DC7D4B1B3A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3051" y="415966"/>
            <a:ext cx="3872037" cy="390085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34C21EF-675E-88BB-240C-134E237D15D5}"/>
              </a:ext>
            </a:extLst>
          </p:cNvPr>
          <p:cNvSpPr txBox="1"/>
          <p:nvPr/>
        </p:nvSpPr>
        <p:spPr>
          <a:xfrm>
            <a:off x="873051" y="4088063"/>
            <a:ext cx="3251724" cy="276999"/>
          </a:xfrm>
          <a:prstGeom prst="rect">
            <a:avLst/>
          </a:prstGeom>
          <a:noFill/>
        </p:spPr>
        <p:txBody>
          <a:bodyPr wrap="none" rtlCol="0">
            <a:spAutoFit/>
          </a:bodyPr>
          <a:lstStyle/>
          <a:p>
            <a:r>
              <a:rPr lang="en-US" sz="1200" dirty="0"/>
              <a:t>Source: </a:t>
            </a:r>
            <a:r>
              <a:rPr lang="en-US" sz="1200" b="0" i="0" u="none" strike="noStrike" dirty="0">
                <a:solidFill>
                  <a:srgbClr val="000000"/>
                </a:solidFill>
                <a:effectLst/>
                <a:latin typeface="Aptos" panose="020B0004020202020204" pitchFamily="34" charset="0"/>
              </a:rPr>
              <a:t>Publicly available from Google Images</a:t>
            </a:r>
            <a:endParaRPr lang="en-US" sz="1200" dirty="0"/>
          </a:p>
        </p:txBody>
      </p:sp>
    </p:spTree>
    <p:extLst>
      <p:ext uri="{BB962C8B-B14F-4D97-AF65-F5344CB8AC3E}">
        <p14:creationId xmlns:p14="http://schemas.microsoft.com/office/powerpoint/2010/main" val="8706112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DNA Considerations for Space Travel and Colonization | Helix">
            <a:extLst>
              <a:ext uri="{FF2B5EF4-FFF2-40B4-BE49-F238E27FC236}">
                <a16:creationId xmlns:a16="http://schemas.microsoft.com/office/drawing/2014/main" id="{1237E4FA-9A0B-8F50-926E-6B289A96AE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5647" y="365138"/>
            <a:ext cx="5308600" cy="3810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B2D8706-8823-675B-A1F5-1608A9245A7B}"/>
              </a:ext>
            </a:extLst>
          </p:cNvPr>
          <p:cNvSpPr txBox="1"/>
          <p:nvPr/>
        </p:nvSpPr>
        <p:spPr>
          <a:xfrm>
            <a:off x="2531730" y="4175138"/>
            <a:ext cx="3251724" cy="276999"/>
          </a:xfrm>
          <a:prstGeom prst="rect">
            <a:avLst/>
          </a:prstGeom>
          <a:noFill/>
        </p:spPr>
        <p:txBody>
          <a:bodyPr wrap="none" rtlCol="0">
            <a:spAutoFit/>
          </a:bodyPr>
          <a:lstStyle/>
          <a:p>
            <a:r>
              <a:rPr lang="en-US" sz="1200" dirty="0"/>
              <a:t>Source: </a:t>
            </a:r>
            <a:r>
              <a:rPr lang="en-US" sz="1200" b="0" i="0" u="none" strike="noStrike" dirty="0">
                <a:solidFill>
                  <a:srgbClr val="000000"/>
                </a:solidFill>
                <a:effectLst/>
                <a:latin typeface="Aptos" panose="020B0004020202020204" pitchFamily="34" charset="0"/>
              </a:rPr>
              <a:t>Publicly available from Google Images</a:t>
            </a:r>
            <a:endParaRPr lang="en-US" sz="1200" dirty="0"/>
          </a:p>
        </p:txBody>
      </p:sp>
    </p:spTree>
    <p:extLst>
      <p:ext uri="{BB962C8B-B14F-4D97-AF65-F5344CB8AC3E}">
        <p14:creationId xmlns:p14="http://schemas.microsoft.com/office/powerpoint/2010/main" val="5777591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7858EC1-BA0C-6F44-268B-0D43D3070A4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53926" y="606425"/>
            <a:ext cx="7042184" cy="43513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819D24E-EBD3-A355-EBB2-92F5AFEC1D8C}"/>
              </a:ext>
            </a:extLst>
          </p:cNvPr>
          <p:cNvSpPr txBox="1"/>
          <p:nvPr/>
        </p:nvSpPr>
        <p:spPr>
          <a:xfrm>
            <a:off x="1223294" y="4992555"/>
            <a:ext cx="3251724" cy="276999"/>
          </a:xfrm>
          <a:prstGeom prst="rect">
            <a:avLst/>
          </a:prstGeom>
          <a:noFill/>
        </p:spPr>
        <p:txBody>
          <a:bodyPr wrap="none" rtlCol="0">
            <a:spAutoFit/>
          </a:bodyPr>
          <a:lstStyle/>
          <a:p>
            <a:r>
              <a:rPr lang="en-US" sz="1200" dirty="0"/>
              <a:t>Source: </a:t>
            </a:r>
            <a:r>
              <a:rPr lang="en-US" sz="1200" b="0" i="0" u="none" strike="noStrike" dirty="0">
                <a:solidFill>
                  <a:srgbClr val="000000"/>
                </a:solidFill>
                <a:effectLst/>
                <a:latin typeface="Aptos" panose="020B0004020202020204" pitchFamily="34" charset="0"/>
              </a:rPr>
              <a:t>Publicly available from Google Images</a:t>
            </a:r>
            <a:endParaRPr lang="en-US" sz="1200" dirty="0"/>
          </a:p>
        </p:txBody>
      </p:sp>
    </p:spTree>
    <p:extLst>
      <p:ext uri="{BB962C8B-B14F-4D97-AF65-F5344CB8AC3E}">
        <p14:creationId xmlns:p14="http://schemas.microsoft.com/office/powerpoint/2010/main" val="2242908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Novembre Lab - Home">
            <a:extLst>
              <a:ext uri="{FF2B5EF4-FFF2-40B4-BE49-F238E27FC236}">
                <a16:creationId xmlns:a16="http://schemas.microsoft.com/office/drawing/2014/main" id="{875DA2C0-68BF-7B90-1FC5-61420CD9A3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6858" y="784467"/>
            <a:ext cx="6270499" cy="521725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F734064-209B-EE08-A87E-82FF045BF09C}"/>
              </a:ext>
            </a:extLst>
          </p:cNvPr>
          <p:cNvSpPr txBox="1"/>
          <p:nvPr/>
        </p:nvSpPr>
        <p:spPr>
          <a:xfrm>
            <a:off x="1046857" y="165437"/>
            <a:ext cx="6270499" cy="646331"/>
          </a:xfrm>
          <a:prstGeom prst="rect">
            <a:avLst/>
          </a:prstGeom>
          <a:noFill/>
        </p:spPr>
        <p:txBody>
          <a:bodyPr wrap="none" rtlCol="0">
            <a:spAutoFit/>
          </a:bodyPr>
          <a:lstStyle/>
          <a:p>
            <a:r>
              <a:rPr lang="en-US" sz="3600" dirty="0"/>
              <a:t>Population Structure in Europe</a:t>
            </a:r>
          </a:p>
        </p:txBody>
      </p:sp>
      <p:sp>
        <p:nvSpPr>
          <p:cNvPr id="7" name="TextBox 6">
            <a:extLst>
              <a:ext uri="{FF2B5EF4-FFF2-40B4-BE49-F238E27FC236}">
                <a16:creationId xmlns:a16="http://schemas.microsoft.com/office/drawing/2014/main" id="{27A89E35-FA1C-9C95-304B-82418B1DBE5D}"/>
              </a:ext>
            </a:extLst>
          </p:cNvPr>
          <p:cNvSpPr txBox="1"/>
          <p:nvPr/>
        </p:nvSpPr>
        <p:spPr>
          <a:xfrm>
            <a:off x="1046857" y="5863218"/>
            <a:ext cx="3762890" cy="307777"/>
          </a:xfrm>
          <a:prstGeom prst="rect">
            <a:avLst/>
          </a:prstGeom>
          <a:noFill/>
        </p:spPr>
        <p:txBody>
          <a:bodyPr wrap="none" rtlCol="0">
            <a:spAutoFit/>
          </a:bodyPr>
          <a:lstStyle/>
          <a:p>
            <a:r>
              <a:rPr lang="en-US" sz="1400" dirty="0"/>
              <a:t>Source: </a:t>
            </a:r>
            <a:r>
              <a:rPr lang="en-US" sz="1400" b="0" i="0" u="none" strike="noStrike" dirty="0">
                <a:solidFill>
                  <a:srgbClr val="000000"/>
                </a:solidFill>
                <a:effectLst/>
                <a:latin typeface="Aptos" panose="020B0004020202020204" pitchFamily="34" charset="0"/>
              </a:rPr>
              <a:t>Publicly available from Google Images</a:t>
            </a:r>
            <a:endParaRPr lang="en-US" sz="1400" dirty="0"/>
          </a:p>
        </p:txBody>
      </p:sp>
    </p:spTree>
    <p:extLst>
      <p:ext uri="{BB962C8B-B14F-4D97-AF65-F5344CB8AC3E}">
        <p14:creationId xmlns:p14="http://schemas.microsoft.com/office/powerpoint/2010/main" val="6725632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F947074-927C-225F-3F27-B44452EBD434}"/>
              </a:ext>
            </a:extLst>
          </p:cNvPr>
          <p:cNvGraphicFramePr>
            <a:graphicFrameLocks noGrp="1"/>
          </p:cNvGraphicFramePr>
          <p:nvPr>
            <p:extLst>
              <p:ext uri="{D42A27DB-BD31-4B8C-83A1-F6EECF244321}">
                <p14:modId xmlns:p14="http://schemas.microsoft.com/office/powerpoint/2010/main" val="2364059081"/>
              </p:ext>
            </p:extLst>
          </p:nvPr>
        </p:nvGraphicFramePr>
        <p:xfrm>
          <a:off x="937490" y="125917"/>
          <a:ext cx="4479638" cy="2560320"/>
        </p:xfrm>
        <a:graphic>
          <a:graphicData uri="http://schemas.openxmlformats.org/drawingml/2006/table">
            <a:tbl>
              <a:tblPr firstRow="1" bandRow="1">
                <a:tableStyleId>{5C22544A-7EE6-4342-B048-85BDC9FD1C3A}</a:tableStyleId>
              </a:tblPr>
              <a:tblGrid>
                <a:gridCol w="2239819">
                  <a:extLst>
                    <a:ext uri="{9D8B030D-6E8A-4147-A177-3AD203B41FA5}">
                      <a16:colId xmlns:a16="http://schemas.microsoft.com/office/drawing/2014/main" val="4192452461"/>
                    </a:ext>
                  </a:extLst>
                </a:gridCol>
                <a:gridCol w="2239819">
                  <a:extLst>
                    <a:ext uri="{9D8B030D-6E8A-4147-A177-3AD203B41FA5}">
                      <a16:colId xmlns:a16="http://schemas.microsoft.com/office/drawing/2014/main" val="3414254760"/>
                    </a:ext>
                  </a:extLst>
                </a:gridCol>
              </a:tblGrid>
              <a:tr h="370840">
                <a:tc gridSpan="2">
                  <a:txBody>
                    <a:bodyPr/>
                    <a:lstStyle/>
                    <a:p>
                      <a:pPr algn="ctr"/>
                      <a:r>
                        <a:rPr lang="en-US" sz="3600" dirty="0"/>
                        <a:t>Recessive</a:t>
                      </a:r>
                    </a:p>
                  </a:txBody>
                  <a:tcPr/>
                </a:tc>
                <a:tc hMerge="1">
                  <a:txBody>
                    <a:bodyPr/>
                    <a:lstStyle/>
                    <a:p>
                      <a:endParaRPr lang="en-US" dirty="0"/>
                    </a:p>
                  </a:txBody>
                  <a:tcPr/>
                </a:tc>
                <a:extLst>
                  <a:ext uri="{0D108BD9-81ED-4DB2-BD59-A6C34878D82A}">
                    <a16:rowId xmlns:a16="http://schemas.microsoft.com/office/drawing/2014/main" val="1773333878"/>
                  </a:ext>
                </a:extLst>
              </a:tr>
              <a:tr h="370840">
                <a:tc>
                  <a:txBody>
                    <a:bodyPr/>
                    <a:lstStyle/>
                    <a:p>
                      <a:pPr algn="ctr"/>
                      <a:r>
                        <a:rPr lang="en-US" sz="3600" dirty="0"/>
                        <a:t>X</a:t>
                      </a:r>
                    </a:p>
                  </a:txBody>
                  <a:tcPr/>
                </a:tc>
                <a:tc>
                  <a:txBody>
                    <a:bodyPr/>
                    <a:lstStyle/>
                    <a:p>
                      <a:pPr algn="ctr"/>
                      <a:r>
                        <a:rPr lang="en-US" sz="3600" dirty="0"/>
                        <a:t>G</a:t>
                      </a:r>
                    </a:p>
                  </a:txBody>
                  <a:tcPr/>
                </a:tc>
                <a:extLst>
                  <a:ext uri="{0D108BD9-81ED-4DB2-BD59-A6C34878D82A}">
                    <a16:rowId xmlns:a16="http://schemas.microsoft.com/office/drawing/2014/main" val="141507297"/>
                  </a:ext>
                </a:extLst>
              </a:tr>
              <a:tr h="370840">
                <a:tc>
                  <a:txBody>
                    <a:bodyPr/>
                    <a:lstStyle/>
                    <a:p>
                      <a:pPr algn="ctr"/>
                      <a:r>
                        <a:rPr lang="en-US" sz="3600" dirty="0"/>
                        <a:t>1</a:t>
                      </a:r>
                    </a:p>
                  </a:txBody>
                  <a:tcPr/>
                </a:tc>
                <a:tc>
                  <a:txBody>
                    <a:bodyPr/>
                    <a:lstStyle/>
                    <a:p>
                      <a:pPr algn="ctr"/>
                      <a:r>
                        <a:rPr lang="en-US" sz="3600" dirty="0"/>
                        <a:t>AA</a:t>
                      </a:r>
                    </a:p>
                  </a:txBody>
                  <a:tcPr/>
                </a:tc>
                <a:extLst>
                  <a:ext uri="{0D108BD9-81ED-4DB2-BD59-A6C34878D82A}">
                    <a16:rowId xmlns:a16="http://schemas.microsoft.com/office/drawing/2014/main" val="3523804065"/>
                  </a:ext>
                </a:extLst>
              </a:tr>
              <a:tr h="370840">
                <a:tc>
                  <a:txBody>
                    <a:bodyPr/>
                    <a:lstStyle/>
                    <a:p>
                      <a:pPr algn="ctr"/>
                      <a:r>
                        <a:rPr lang="en-US" sz="3600" dirty="0"/>
                        <a:t>0</a:t>
                      </a:r>
                    </a:p>
                  </a:txBody>
                  <a:tcPr/>
                </a:tc>
                <a:tc>
                  <a:txBody>
                    <a:bodyPr/>
                    <a:lstStyle/>
                    <a:p>
                      <a:pPr algn="ctr"/>
                      <a:r>
                        <a:rPr lang="en-US" sz="3600" dirty="0"/>
                        <a:t>Aa or aa</a:t>
                      </a:r>
                    </a:p>
                  </a:txBody>
                  <a:tcPr/>
                </a:tc>
                <a:extLst>
                  <a:ext uri="{0D108BD9-81ED-4DB2-BD59-A6C34878D82A}">
                    <a16:rowId xmlns:a16="http://schemas.microsoft.com/office/drawing/2014/main" val="3412148418"/>
                  </a:ext>
                </a:extLst>
              </a:tr>
            </a:tbl>
          </a:graphicData>
        </a:graphic>
      </p:graphicFrame>
      <p:graphicFrame>
        <p:nvGraphicFramePr>
          <p:cNvPr id="5" name="Table 4">
            <a:extLst>
              <a:ext uri="{FF2B5EF4-FFF2-40B4-BE49-F238E27FC236}">
                <a16:creationId xmlns:a16="http://schemas.microsoft.com/office/drawing/2014/main" id="{FC866ED8-4675-6B09-5C76-DCEB2BB2AF77}"/>
              </a:ext>
            </a:extLst>
          </p:cNvPr>
          <p:cNvGraphicFramePr>
            <a:graphicFrameLocks noGrp="1"/>
          </p:cNvGraphicFramePr>
          <p:nvPr>
            <p:extLst>
              <p:ext uri="{D42A27DB-BD31-4B8C-83A1-F6EECF244321}">
                <p14:modId xmlns:p14="http://schemas.microsoft.com/office/powerpoint/2010/main" val="632869287"/>
              </p:ext>
            </p:extLst>
          </p:nvPr>
        </p:nvGraphicFramePr>
        <p:xfrm>
          <a:off x="5675744" y="125917"/>
          <a:ext cx="4479638" cy="2560320"/>
        </p:xfrm>
        <a:graphic>
          <a:graphicData uri="http://schemas.openxmlformats.org/drawingml/2006/table">
            <a:tbl>
              <a:tblPr firstRow="1" bandRow="1">
                <a:tableStyleId>{5C22544A-7EE6-4342-B048-85BDC9FD1C3A}</a:tableStyleId>
              </a:tblPr>
              <a:tblGrid>
                <a:gridCol w="2239819">
                  <a:extLst>
                    <a:ext uri="{9D8B030D-6E8A-4147-A177-3AD203B41FA5}">
                      <a16:colId xmlns:a16="http://schemas.microsoft.com/office/drawing/2014/main" val="3938336120"/>
                    </a:ext>
                  </a:extLst>
                </a:gridCol>
                <a:gridCol w="2239819">
                  <a:extLst>
                    <a:ext uri="{9D8B030D-6E8A-4147-A177-3AD203B41FA5}">
                      <a16:colId xmlns:a16="http://schemas.microsoft.com/office/drawing/2014/main" val="2689009799"/>
                    </a:ext>
                  </a:extLst>
                </a:gridCol>
              </a:tblGrid>
              <a:tr h="370840">
                <a:tc gridSpan="2">
                  <a:txBody>
                    <a:bodyPr/>
                    <a:lstStyle/>
                    <a:p>
                      <a:pPr algn="ctr"/>
                      <a:r>
                        <a:rPr lang="en-US" sz="3600" dirty="0"/>
                        <a:t>Dominant</a:t>
                      </a:r>
                    </a:p>
                  </a:txBody>
                  <a:tcPr/>
                </a:tc>
                <a:tc hMerge="1">
                  <a:txBody>
                    <a:bodyPr/>
                    <a:lstStyle/>
                    <a:p>
                      <a:endParaRPr lang="en-US" dirty="0"/>
                    </a:p>
                  </a:txBody>
                  <a:tcPr/>
                </a:tc>
                <a:extLst>
                  <a:ext uri="{0D108BD9-81ED-4DB2-BD59-A6C34878D82A}">
                    <a16:rowId xmlns:a16="http://schemas.microsoft.com/office/drawing/2014/main" val="3040941058"/>
                  </a:ext>
                </a:extLst>
              </a:tr>
              <a:tr h="370840">
                <a:tc>
                  <a:txBody>
                    <a:bodyPr/>
                    <a:lstStyle/>
                    <a:p>
                      <a:pPr algn="ctr"/>
                      <a:r>
                        <a:rPr lang="en-US" sz="3600" dirty="0"/>
                        <a:t>X</a:t>
                      </a:r>
                    </a:p>
                  </a:txBody>
                  <a:tcPr/>
                </a:tc>
                <a:tc>
                  <a:txBody>
                    <a:bodyPr/>
                    <a:lstStyle/>
                    <a:p>
                      <a:pPr algn="ctr"/>
                      <a:r>
                        <a:rPr lang="en-US" sz="3600" dirty="0"/>
                        <a:t>G</a:t>
                      </a:r>
                    </a:p>
                  </a:txBody>
                  <a:tcPr/>
                </a:tc>
                <a:extLst>
                  <a:ext uri="{0D108BD9-81ED-4DB2-BD59-A6C34878D82A}">
                    <a16:rowId xmlns:a16="http://schemas.microsoft.com/office/drawing/2014/main" val="436996109"/>
                  </a:ext>
                </a:extLst>
              </a:tr>
              <a:tr h="370840">
                <a:tc>
                  <a:txBody>
                    <a:bodyPr/>
                    <a:lstStyle/>
                    <a:p>
                      <a:pPr algn="ctr"/>
                      <a:r>
                        <a:rPr lang="en-US" sz="3600" dirty="0"/>
                        <a:t>1</a:t>
                      </a:r>
                    </a:p>
                  </a:txBody>
                  <a:tcPr/>
                </a:tc>
                <a:tc>
                  <a:txBody>
                    <a:bodyPr/>
                    <a:lstStyle/>
                    <a:p>
                      <a:pPr algn="ctr"/>
                      <a:r>
                        <a:rPr lang="en-US" sz="3600" dirty="0"/>
                        <a:t>AA or Aa</a:t>
                      </a:r>
                    </a:p>
                  </a:txBody>
                  <a:tcPr/>
                </a:tc>
                <a:extLst>
                  <a:ext uri="{0D108BD9-81ED-4DB2-BD59-A6C34878D82A}">
                    <a16:rowId xmlns:a16="http://schemas.microsoft.com/office/drawing/2014/main" val="2240213777"/>
                  </a:ext>
                </a:extLst>
              </a:tr>
              <a:tr h="370840">
                <a:tc>
                  <a:txBody>
                    <a:bodyPr/>
                    <a:lstStyle/>
                    <a:p>
                      <a:pPr algn="ctr"/>
                      <a:r>
                        <a:rPr lang="en-US" sz="3600" dirty="0"/>
                        <a:t>0</a:t>
                      </a:r>
                    </a:p>
                  </a:txBody>
                  <a:tcPr/>
                </a:tc>
                <a:tc>
                  <a:txBody>
                    <a:bodyPr/>
                    <a:lstStyle/>
                    <a:p>
                      <a:pPr algn="ctr"/>
                      <a:r>
                        <a:rPr lang="en-US" sz="3600" dirty="0"/>
                        <a:t> aa</a:t>
                      </a:r>
                    </a:p>
                  </a:txBody>
                  <a:tcPr/>
                </a:tc>
                <a:extLst>
                  <a:ext uri="{0D108BD9-81ED-4DB2-BD59-A6C34878D82A}">
                    <a16:rowId xmlns:a16="http://schemas.microsoft.com/office/drawing/2014/main" val="1767232988"/>
                  </a:ext>
                </a:extLst>
              </a:tr>
            </a:tbl>
          </a:graphicData>
        </a:graphic>
      </p:graphicFrame>
      <p:graphicFrame>
        <p:nvGraphicFramePr>
          <p:cNvPr id="6" name="Table 5">
            <a:extLst>
              <a:ext uri="{FF2B5EF4-FFF2-40B4-BE49-F238E27FC236}">
                <a16:creationId xmlns:a16="http://schemas.microsoft.com/office/drawing/2014/main" id="{C62292FC-1156-0050-285F-8BF1E7C71DEF}"/>
              </a:ext>
            </a:extLst>
          </p:cNvPr>
          <p:cNvGraphicFramePr>
            <a:graphicFrameLocks noGrp="1"/>
          </p:cNvGraphicFramePr>
          <p:nvPr>
            <p:extLst>
              <p:ext uri="{D42A27DB-BD31-4B8C-83A1-F6EECF244321}">
                <p14:modId xmlns:p14="http://schemas.microsoft.com/office/powerpoint/2010/main" val="3174808468"/>
              </p:ext>
            </p:extLst>
          </p:nvPr>
        </p:nvGraphicFramePr>
        <p:xfrm>
          <a:off x="937490" y="2930232"/>
          <a:ext cx="4479638" cy="3200400"/>
        </p:xfrm>
        <a:graphic>
          <a:graphicData uri="http://schemas.openxmlformats.org/drawingml/2006/table">
            <a:tbl>
              <a:tblPr firstRow="1" bandRow="1">
                <a:tableStyleId>{5C22544A-7EE6-4342-B048-85BDC9FD1C3A}</a:tableStyleId>
              </a:tblPr>
              <a:tblGrid>
                <a:gridCol w="2239819">
                  <a:extLst>
                    <a:ext uri="{9D8B030D-6E8A-4147-A177-3AD203B41FA5}">
                      <a16:colId xmlns:a16="http://schemas.microsoft.com/office/drawing/2014/main" val="4192452461"/>
                    </a:ext>
                  </a:extLst>
                </a:gridCol>
                <a:gridCol w="2239819">
                  <a:extLst>
                    <a:ext uri="{9D8B030D-6E8A-4147-A177-3AD203B41FA5}">
                      <a16:colId xmlns:a16="http://schemas.microsoft.com/office/drawing/2014/main" val="3414254760"/>
                    </a:ext>
                  </a:extLst>
                </a:gridCol>
              </a:tblGrid>
              <a:tr h="370840">
                <a:tc gridSpan="2">
                  <a:txBody>
                    <a:bodyPr/>
                    <a:lstStyle/>
                    <a:p>
                      <a:pPr algn="ctr"/>
                      <a:r>
                        <a:rPr lang="en-US" sz="3600" dirty="0"/>
                        <a:t>Additive</a:t>
                      </a:r>
                    </a:p>
                  </a:txBody>
                  <a:tcPr/>
                </a:tc>
                <a:tc hMerge="1">
                  <a:txBody>
                    <a:bodyPr/>
                    <a:lstStyle/>
                    <a:p>
                      <a:endParaRPr lang="en-US" dirty="0"/>
                    </a:p>
                  </a:txBody>
                  <a:tcPr/>
                </a:tc>
                <a:extLst>
                  <a:ext uri="{0D108BD9-81ED-4DB2-BD59-A6C34878D82A}">
                    <a16:rowId xmlns:a16="http://schemas.microsoft.com/office/drawing/2014/main" val="1773333878"/>
                  </a:ext>
                </a:extLst>
              </a:tr>
              <a:tr h="370840">
                <a:tc>
                  <a:txBody>
                    <a:bodyPr/>
                    <a:lstStyle/>
                    <a:p>
                      <a:pPr algn="ctr"/>
                      <a:r>
                        <a:rPr lang="en-US" sz="3600" dirty="0"/>
                        <a:t>X</a:t>
                      </a:r>
                    </a:p>
                  </a:txBody>
                  <a:tcPr/>
                </a:tc>
                <a:tc>
                  <a:txBody>
                    <a:bodyPr/>
                    <a:lstStyle/>
                    <a:p>
                      <a:pPr algn="ctr"/>
                      <a:r>
                        <a:rPr lang="en-US" sz="3600" dirty="0"/>
                        <a:t>G</a:t>
                      </a:r>
                    </a:p>
                  </a:txBody>
                  <a:tcPr/>
                </a:tc>
                <a:extLst>
                  <a:ext uri="{0D108BD9-81ED-4DB2-BD59-A6C34878D82A}">
                    <a16:rowId xmlns:a16="http://schemas.microsoft.com/office/drawing/2014/main" val="141507297"/>
                  </a:ext>
                </a:extLst>
              </a:tr>
              <a:tr h="370840">
                <a:tc>
                  <a:txBody>
                    <a:bodyPr/>
                    <a:lstStyle/>
                    <a:p>
                      <a:pPr algn="ctr"/>
                      <a:r>
                        <a:rPr lang="en-US" sz="3600" dirty="0"/>
                        <a:t>2</a:t>
                      </a:r>
                    </a:p>
                  </a:txBody>
                  <a:tcPr/>
                </a:tc>
                <a:tc>
                  <a:txBody>
                    <a:bodyPr/>
                    <a:lstStyle/>
                    <a:p>
                      <a:pPr algn="ctr"/>
                      <a:r>
                        <a:rPr lang="en-US" sz="3600" dirty="0"/>
                        <a:t>AA</a:t>
                      </a:r>
                    </a:p>
                  </a:txBody>
                  <a:tcPr/>
                </a:tc>
                <a:extLst>
                  <a:ext uri="{0D108BD9-81ED-4DB2-BD59-A6C34878D82A}">
                    <a16:rowId xmlns:a16="http://schemas.microsoft.com/office/drawing/2014/main" val="3523804065"/>
                  </a:ext>
                </a:extLst>
              </a:tr>
              <a:tr h="370840">
                <a:tc>
                  <a:txBody>
                    <a:bodyPr/>
                    <a:lstStyle/>
                    <a:p>
                      <a:pPr algn="ctr"/>
                      <a:r>
                        <a:rPr lang="en-US" sz="3600" dirty="0"/>
                        <a:t>1</a:t>
                      </a:r>
                    </a:p>
                  </a:txBody>
                  <a:tcPr/>
                </a:tc>
                <a:tc>
                  <a:txBody>
                    <a:bodyPr/>
                    <a:lstStyle/>
                    <a:p>
                      <a:pPr algn="ctr"/>
                      <a:r>
                        <a:rPr lang="en-US" sz="3600" dirty="0"/>
                        <a:t>Aa</a:t>
                      </a:r>
                    </a:p>
                  </a:txBody>
                  <a:tcPr/>
                </a:tc>
                <a:extLst>
                  <a:ext uri="{0D108BD9-81ED-4DB2-BD59-A6C34878D82A}">
                    <a16:rowId xmlns:a16="http://schemas.microsoft.com/office/drawing/2014/main" val="3412148418"/>
                  </a:ext>
                </a:extLst>
              </a:tr>
              <a:tr h="370840">
                <a:tc>
                  <a:txBody>
                    <a:bodyPr/>
                    <a:lstStyle/>
                    <a:p>
                      <a:pPr algn="ctr"/>
                      <a:r>
                        <a:rPr lang="en-US" sz="3600" dirty="0"/>
                        <a:t>0</a:t>
                      </a:r>
                    </a:p>
                  </a:txBody>
                  <a:tcPr/>
                </a:tc>
                <a:tc>
                  <a:txBody>
                    <a:bodyPr/>
                    <a:lstStyle/>
                    <a:p>
                      <a:pPr algn="ctr"/>
                      <a:r>
                        <a:rPr lang="en-US" sz="3600" dirty="0"/>
                        <a:t>aa</a:t>
                      </a:r>
                    </a:p>
                  </a:txBody>
                  <a:tcPr/>
                </a:tc>
                <a:extLst>
                  <a:ext uri="{0D108BD9-81ED-4DB2-BD59-A6C34878D82A}">
                    <a16:rowId xmlns:a16="http://schemas.microsoft.com/office/drawing/2014/main" val="1110007131"/>
                  </a:ext>
                </a:extLst>
              </a:tr>
            </a:tbl>
          </a:graphicData>
        </a:graphic>
      </p:graphicFrame>
      <p:sp>
        <p:nvSpPr>
          <p:cNvPr id="7" name="TextBox 6">
            <a:extLst>
              <a:ext uri="{FF2B5EF4-FFF2-40B4-BE49-F238E27FC236}">
                <a16:creationId xmlns:a16="http://schemas.microsoft.com/office/drawing/2014/main" id="{DD977E79-99FB-FA3D-1DE3-B4976E777CD1}"/>
              </a:ext>
            </a:extLst>
          </p:cNvPr>
          <p:cNvSpPr txBox="1"/>
          <p:nvPr/>
        </p:nvSpPr>
        <p:spPr>
          <a:xfrm>
            <a:off x="882070" y="6075212"/>
            <a:ext cx="2458237" cy="307777"/>
          </a:xfrm>
          <a:prstGeom prst="rect">
            <a:avLst/>
          </a:prstGeom>
          <a:noFill/>
        </p:spPr>
        <p:txBody>
          <a:bodyPr wrap="none" rtlCol="0">
            <a:spAutoFit/>
          </a:bodyPr>
          <a:lstStyle/>
          <a:p>
            <a:r>
              <a:rPr lang="en-US" sz="1400" dirty="0"/>
              <a:t>Source: Created by Fan Wang</a:t>
            </a:r>
          </a:p>
        </p:txBody>
      </p:sp>
    </p:spTree>
    <p:extLst>
      <p:ext uri="{BB962C8B-B14F-4D97-AF65-F5344CB8AC3E}">
        <p14:creationId xmlns:p14="http://schemas.microsoft.com/office/powerpoint/2010/main" val="3489532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Single gene disorders or complex traits. A single rare mutation can... |  Download Scientific Diagram">
            <a:extLst>
              <a:ext uri="{FF2B5EF4-FFF2-40B4-BE49-F238E27FC236}">
                <a16:creationId xmlns:a16="http://schemas.microsoft.com/office/drawing/2014/main" id="{7E56862F-B94F-4E8A-2CE9-F3EFC7313D5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06725" y="843776"/>
            <a:ext cx="6777637" cy="364644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08ECF0C-4D61-EA51-4A71-B798D5F2A161}"/>
              </a:ext>
            </a:extLst>
          </p:cNvPr>
          <p:cNvSpPr txBox="1"/>
          <p:nvPr/>
        </p:nvSpPr>
        <p:spPr>
          <a:xfrm>
            <a:off x="1706725" y="4447174"/>
            <a:ext cx="3762890" cy="307777"/>
          </a:xfrm>
          <a:prstGeom prst="rect">
            <a:avLst/>
          </a:prstGeom>
          <a:noFill/>
        </p:spPr>
        <p:txBody>
          <a:bodyPr wrap="none" rtlCol="0">
            <a:spAutoFit/>
          </a:bodyPr>
          <a:lstStyle/>
          <a:p>
            <a:r>
              <a:rPr lang="en-US" sz="1400" dirty="0"/>
              <a:t>Source: </a:t>
            </a:r>
            <a:r>
              <a:rPr lang="en-US" sz="1400" b="0" i="0" u="none" strike="noStrike" dirty="0">
                <a:solidFill>
                  <a:srgbClr val="000000"/>
                </a:solidFill>
                <a:effectLst/>
                <a:latin typeface="Aptos" panose="020B0004020202020204" pitchFamily="34" charset="0"/>
              </a:rPr>
              <a:t>Publicly available from Google Images</a:t>
            </a:r>
            <a:endParaRPr lang="en-US" sz="1400" dirty="0"/>
          </a:p>
        </p:txBody>
      </p:sp>
    </p:spTree>
    <p:extLst>
      <p:ext uri="{BB962C8B-B14F-4D97-AF65-F5344CB8AC3E}">
        <p14:creationId xmlns:p14="http://schemas.microsoft.com/office/powerpoint/2010/main" val="31813466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with colored lines&#10;&#10;Description automatically generated">
            <a:extLst>
              <a:ext uri="{FF2B5EF4-FFF2-40B4-BE49-F238E27FC236}">
                <a16:creationId xmlns:a16="http://schemas.microsoft.com/office/drawing/2014/main" id="{35948A9C-62DE-B97E-4D62-DD15FA5812DF}"/>
              </a:ext>
            </a:extLst>
          </p:cNvPr>
          <p:cNvPicPr>
            <a:picLocks noChangeAspect="1"/>
          </p:cNvPicPr>
          <p:nvPr/>
        </p:nvPicPr>
        <p:blipFill>
          <a:blip r:embed="rId2"/>
          <a:stretch>
            <a:fillRect/>
          </a:stretch>
        </p:blipFill>
        <p:spPr>
          <a:xfrm>
            <a:off x="417761" y="359730"/>
            <a:ext cx="7772400" cy="4282016"/>
          </a:xfrm>
          <a:prstGeom prst="rect">
            <a:avLst/>
          </a:prstGeom>
        </p:spPr>
      </p:pic>
      <p:sp>
        <p:nvSpPr>
          <p:cNvPr id="8" name="TextBox 7">
            <a:extLst>
              <a:ext uri="{FF2B5EF4-FFF2-40B4-BE49-F238E27FC236}">
                <a16:creationId xmlns:a16="http://schemas.microsoft.com/office/drawing/2014/main" id="{0D90CEC2-0D11-8FD8-8FBF-AEC0488A09BB}"/>
              </a:ext>
            </a:extLst>
          </p:cNvPr>
          <p:cNvSpPr txBox="1"/>
          <p:nvPr/>
        </p:nvSpPr>
        <p:spPr>
          <a:xfrm>
            <a:off x="417761" y="4641746"/>
            <a:ext cx="3762890" cy="307777"/>
          </a:xfrm>
          <a:prstGeom prst="rect">
            <a:avLst/>
          </a:prstGeom>
          <a:noFill/>
        </p:spPr>
        <p:txBody>
          <a:bodyPr wrap="none" rtlCol="0">
            <a:spAutoFit/>
          </a:bodyPr>
          <a:lstStyle/>
          <a:p>
            <a:r>
              <a:rPr lang="en-US" sz="1400" dirty="0"/>
              <a:t>Source: </a:t>
            </a:r>
            <a:r>
              <a:rPr lang="en-US" sz="1400" b="0" i="0" u="none" strike="noStrike" dirty="0">
                <a:solidFill>
                  <a:srgbClr val="000000"/>
                </a:solidFill>
                <a:effectLst/>
                <a:latin typeface="Aptos" panose="020B0004020202020204" pitchFamily="34" charset="0"/>
              </a:rPr>
              <a:t>Publicly available from Google Images</a:t>
            </a:r>
            <a:endParaRPr lang="en-US" sz="1400" dirty="0"/>
          </a:p>
        </p:txBody>
      </p:sp>
    </p:spTree>
    <p:extLst>
      <p:ext uri="{BB962C8B-B14F-4D97-AF65-F5344CB8AC3E}">
        <p14:creationId xmlns:p14="http://schemas.microsoft.com/office/powerpoint/2010/main" val="41308321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68DB4C-998F-4488-0208-2780A6A6ED21}"/>
              </a:ext>
            </a:extLst>
          </p:cNvPr>
          <p:cNvPicPr>
            <a:picLocks noChangeAspect="1"/>
          </p:cNvPicPr>
          <p:nvPr/>
        </p:nvPicPr>
        <p:blipFill>
          <a:blip r:embed="rId2"/>
          <a:stretch>
            <a:fillRect/>
          </a:stretch>
        </p:blipFill>
        <p:spPr>
          <a:xfrm>
            <a:off x="0" y="0"/>
            <a:ext cx="4972853" cy="5265374"/>
          </a:xfrm>
          <a:prstGeom prst="rect">
            <a:avLst/>
          </a:prstGeom>
        </p:spPr>
      </p:pic>
      <p:sp>
        <p:nvSpPr>
          <p:cNvPr id="5" name="TextBox 4">
            <a:extLst>
              <a:ext uri="{FF2B5EF4-FFF2-40B4-BE49-F238E27FC236}">
                <a16:creationId xmlns:a16="http://schemas.microsoft.com/office/drawing/2014/main" id="{42052BDE-FFD9-B15E-9BDD-5480A10B5DB0}"/>
              </a:ext>
            </a:extLst>
          </p:cNvPr>
          <p:cNvSpPr txBox="1"/>
          <p:nvPr/>
        </p:nvSpPr>
        <p:spPr>
          <a:xfrm>
            <a:off x="-70511" y="5212106"/>
            <a:ext cx="3923420" cy="215444"/>
          </a:xfrm>
          <a:prstGeom prst="rect">
            <a:avLst/>
          </a:prstGeom>
          <a:noFill/>
        </p:spPr>
        <p:txBody>
          <a:bodyPr wrap="square" rtlCol="0">
            <a:spAutoFit/>
          </a:bodyPr>
          <a:lstStyle/>
          <a:p>
            <a:r>
              <a:rPr lang="en-US" sz="800" dirty="0"/>
              <a:t>Source: </a:t>
            </a:r>
            <a:r>
              <a:rPr lang="en-US" sz="800" b="0" i="0" u="none" strike="noStrike" dirty="0">
                <a:solidFill>
                  <a:srgbClr val="000000"/>
                </a:solidFill>
                <a:effectLst/>
                <a:latin typeface="Aptos" panose="020B0004020202020204" pitchFamily="34" charset="0"/>
              </a:rPr>
              <a:t>Publicly available from Google Images</a:t>
            </a:r>
            <a:endParaRPr lang="en-US" sz="800" dirty="0"/>
          </a:p>
        </p:txBody>
      </p:sp>
    </p:spTree>
    <p:extLst>
      <p:ext uri="{BB962C8B-B14F-4D97-AF65-F5344CB8AC3E}">
        <p14:creationId xmlns:p14="http://schemas.microsoft.com/office/powerpoint/2010/main" val="2364934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background with a black square&#10;&#10;Description automatically generated with medium confidence">
            <a:extLst>
              <a:ext uri="{FF2B5EF4-FFF2-40B4-BE49-F238E27FC236}">
                <a16:creationId xmlns:a16="http://schemas.microsoft.com/office/drawing/2014/main" id="{38A96A09-B3E0-3C12-4F2F-6CC6E2F5222C}"/>
              </a:ext>
            </a:extLst>
          </p:cNvPr>
          <p:cNvPicPr>
            <a:picLocks noChangeAspect="1"/>
          </p:cNvPicPr>
          <p:nvPr/>
        </p:nvPicPr>
        <p:blipFill>
          <a:blip r:embed="rId2"/>
          <a:stretch>
            <a:fillRect/>
          </a:stretch>
        </p:blipFill>
        <p:spPr>
          <a:xfrm>
            <a:off x="82550" y="241300"/>
            <a:ext cx="7772400" cy="4120110"/>
          </a:xfrm>
          <a:prstGeom prst="rect">
            <a:avLst/>
          </a:prstGeom>
        </p:spPr>
      </p:pic>
      <p:pic>
        <p:nvPicPr>
          <p:cNvPr id="12" name="Picture 11" descr="A black screen with orange text&#10;&#10;Description automatically generated">
            <a:extLst>
              <a:ext uri="{FF2B5EF4-FFF2-40B4-BE49-F238E27FC236}">
                <a16:creationId xmlns:a16="http://schemas.microsoft.com/office/drawing/2014/main" id="{CD2FF038-461B-1FC5-1361-6F7AB21108B6}"/>
              </a:ext>
            </a:extLst>
          </p:cNvPr>
          <p:cNvPicPr>
            <a:picLocks noChangeAspect="1"/>
          </p:cNvPicPr>
          <p:nvPr/>
        </p:nvPicPr>
        <p:blipFill>
          <a:blip r:embed="rId3"/>
          <a:stretch>
            <a:fillRect/>
          </a:stretch>
        </p:blipFill>
        <p:spPr>
          <a:xfrm>
            <a:off x="5648933" y="1636545"/>
            <a:ext cx="6724650" cy="2763775"/>
          </a:xfrm>
          <a:prstGeom prst="rect">
            <a:avLst/>
          </a:prstGeom>
        </p:spPr>
      </p:pic>
    </p:spTree>
    <p:extLst>
      <p:ext uri="{BB962C8B-B14F-4D97-AF65-F5344CB8AC3E}">
        <p14:creationId xmlns:p14="http://schemas.microsoft.com/office/powerpoint/2010/main" val="38753467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59C7C5E-0A77-7B2D-084E-7A1792426685}"/>
              </a:ext>
            </a:extLst>
          </p:cNvPr>
          <p:cNvPicPr>
            <a:picLocks noChangeAspect="1"/>
          </p:cNvPicPr>
          <p:nvPr/>
        </p:nvPicPr>
        <p:blipFill>
          <a:blip r:embed="rId2"/>
          <a:stretch>
            <a:fillRect/>
          </a:stretch>
        </p:blipFill>
        <p:spPr>
          <a:xfrm>
            <a:off x="308186" y="718188"/>
            <a:ext cx="3169310" cy="3544440"/>
          </a:xfrm>
          <a:prstGeom prst="rect">
            <a:avLst/>
          </a:prstGeom>
        </p:spPr>
      </p:pic>
      <p:sp>
        <p:nvSpPr>
          <p:cNvPr id="5" name="TextBox 4">
            <a:extLst>
              <a:ext uri="{FF2B5EF4-FFF2-40B4-BE49-F238E27FC236}">
                <a16:creationId xmlns:a16="http://schemas.microsoft.com/office/drawing/2014/main" id="{94DD13FB-10C8-3809-0A28-87FFA605AAF6}"/>
              </a:ext>
            </a:extLst>
          </p:cNvPr>
          <p:cNvSpPr txBox="1"/>
          <p:nvPr/>
        </p:nvSpPr>
        <p:spPr>
          <a:xfrm>
            <a:off x="461028" y="4196946"/>
            <a:ext cx="1770036" cy="215444"/>
          </a:xfrm>
          <a:prstGeom prst="rect">
            <a:avLst/>
          </a:prstGeom>
          <a:noFill/>
        </p:spPr>
        <p:txBody>
          <a:bodyPr wrap="none" rtlCol="0">
            <a:spAutoFit/>
          </a:bodyPr>
          <a:lstStyle/>
          <a:p>
            <a:r>
              <a:rPr lang="en-US" sz="800" dirty="0"/>
              <a:t>Source: Image created by Fan Wang</a:t>
            </a:r>
          </a:p>
        </p:txBody>
      </p:sp>
      <p:sp>
        <p:nvSpPr>
          <p:cNvPr id="6" name="TextBox 5">
            <a:extLst>
              <a:ext uri="{FF2B5EF4-FFF2-40B4-BE49-F238E27FC236}">
                <a16:creationId xmlns:a16="http://schemas.microsoft.com/office/drawing/2014/main" id="{D79566C5-F502-CB07-A4FC-6DC424BC4D7E}"/>
              </a:ext>
            </a:extLst>
          </p:cNvPr>
          <p:cNvSpPr txBox="1"/>
          <p:nvPr/>
        </p:nvSpPr>
        <p:spPr>
          <a:xfrm>
            <a:off x="3603620" y="1212870"/>
            <a:ext cx="4289649" cy="2308324"/>
          </a:xfrm>
          <a:prstGeom prst="rect">
            <a:avLst/>
          </a:prstGeom>
          <a:noFill/>
        </p:spPr>
        <p:txBody>
          <a:bodyPr wrap="square">
            <a:spAutoFit/>
          </a:bodyPr>
          <a:lstStyle/>
          <a:p>
            <a:r>
              <a:rPr lang="en-US" sz="2400" b="1" dirty="0">
                <a:solidFill>
                  <a:srgbClr val="000000"/>
                </a:solidFill>
                <a:effectLst/>
                <a:latin typeface="Arial" panose="020B0604020202020204" pitchFamily="34" charset="0"/>
                <a:cs typeface="Arial" panose="020B0604020202020204" pitchFamily="34" charset="0"/>
              </a:rPr>
              <a:t>One-sided test </a:t>
            </a:r>
            <a:r>
              <a:rPr lang="en-US" sz="2400" dirty="0">
                <a:solidFill>
                  <a:srgbClr val="000000"/>
                </a:solidFill>
                <a:effectLst/>
                <a:latin typeface="Arial" panose="020B0604020202020204" pitchFamily="34" charset="0"/>
                <a:cs typeface="Arial" panose="020B0604020202020204" pitchFamily="34" charset="0"/>
              </a:rPr>
              <a:t>is performed because only a significant positive value suggests colocalization of GWAS association and </a:t>
            </a:r>
            <a:r>
              <a:rPr lang="en-US" sz="2400" dirty="0" err="1">
                <a:solidFill>
                  <a:srgbClr val="000000"/>
                </a:solidFill>
                <a:effectLst/>
                <a:latin typeface="Arial" panose="020B0604020202020204" pitchFamily="34" charset="0"/>
                <a:cs typeface="Arial" panose="020B0604020202020204" pitchFamily="34" charset="0"/>
              </a:rPr>
              <a:t>eQTL</a:t>
            </a:r>
            <a:r>
              <a:rPr lang="en-US" sz="2400" dirty="0">
                <a:solidFill>
                  <a:srgbClr val="000000"/>
                </a:solidFill>
                <a:effectLst/>
                <a:latin typeface="Arial" panose="020B0604020202020204" pitchFamily="34" charset="0"/>
                <a:cs typeface="Arial" panose="020B0604020202020204" pitchFamily="34" charset="0"/>
              </a:rPr>
              <a:t> evidence.</a:t>
            </a:r>
          </a:p>
        </p:txBody>
      </p:sp>
    </p:spTree>
    <p:extLst>
      <p:ext uri="{BB962C8B-B14F-4D97-AF65-F5344CB8AC3E}">
        <p14:creationId xmlns:p14="http://schemas.microsoft.com/office/powerpoint/2010/main" val="13186116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F0F0487-B9FE-F812-FBEC-8E50210EF18E}"/>
              </a:ext>
            </a:extLst>
          </p:cNvPr>
          <p:cNvPicPr>
            <a:picLocks noChangeAspect="1"/>
          </p:cNvPicPr>
          <p:nvPr/>
        </p:nvPicPr>
        <p:blipFill>
          <a:blip r:embed="rId2"/>
          <a:stretch>
            <a:fillRect/>
          </a:stretch>
        </p:blipFill>
        <p:spPr>
          <a:xfrm>
            <a:off x="759372" y="513896"/>
            <a:ext cx="7772400" cy="4484884"/>
          </a:xfrm>
          <a:prstGeom prst="rect">
            <a:avLst/>
          </a:prstGeom>
        </p:spPr>
      </p:pic>
    </p:spTree>
    <p:extLst>
      <p:ext uri="{BB962C8B-B14F-4D97-AF65-F5344CB8AC3E}">
        <p14:creationId xmlns:p14="http://schemas.microsoft.com/office/powerpoint/2010/main" val="5260053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172EED22-1C30-D1C1-0200-4B17560124CF}"/>
              </a:ext>
            </a:extLst>
          </p:cNvPr>
          <p:cNvPicPr>
            <a:picLocks noGrp="1" noChangeAspect="1"/>
          </p:cNvPicPr>
          <p:nvPr>
            <p:ph idx="1"/>
          </p:nvPr>
        </p:nvPicPr>
        <p:blipFill>
          <a:blip r:embed="rId2"/>
          <a:stretch>
            <a:fillRect/>
          </a:stretch>
        </p:blipFill>
        <p:spPr>
          <a:xfrm>
            <a:off x="513013" y="462337"/>
            <a:ext cx="8197850" cy="5532825"/>
          </a:xfrm>
        </p:spPr>
      </p:pic>
      <p:sp>
        <p:nvSpPr>
          <p:cNvPr id="6" name="TextBox 5">
            <a:extLst>
              <a:ext uri="{FF2B5EF4-FFF2-40B4-BE49-F238E27FC236}">
                <a16:creationId xmlns:a16="http://schemas.microsoft.com/office/drawing/2014/main" id="{B364F16F-825A-26E6-1323-1B6E49247EEC}"/>
              </a:ext>
            </a:extLst>
          </p:cNvPr>
          <p:cNvSpPr txBox="1"/>
          <p:nvPr/>
        </p:nvSpPr>
        <p:spPr>
          <a:xfrm>
            <a:off x="1738256" y="5918622"/>
            <a:ext cx="3762890" cy="307777"/>
          </a:xfrm>
          <a:prstGeom prst="rect">
            <a:avLst/>
          </a:prstGeom>
          <a:noFill/>
        </p:spPr>
        <p:txBody>
          <a:bodyPr wrap="none" rtlCol="0">
            <a:spAutoFit/>
          </a:bodyPr>
          <a:lstStyle/>
          <a:p>
            <a:r>
              <a:rPr lang="en-US" sz="1400" dirty="0"/>
              <a:t>Source: </a:t>
            </a:r>
            <a:r>
              <a:rPr lang="en-US" sz="1400" b="0" i="0" u="none" strike="noStrike" dirty="0">
                <a:solidFill>
                  <a:srgbClr val="000000"/>
                </a:solidFill>
                <a:effectLst/>
                <a:latin typeface="Aptos" panose="020B0004020202020204" pitchFamily="34" charset="0"/>
              </a:rPr>
              <a:t>Publicly available from Google Images</a:t>
            </a:r>
            <a:endParaRPr lang="en-US" sz="1400" dirty="0"/>
          </a:p>
        </p:txBody>
      </p:sp>
    </p:spTree>
    <p:extLst>
      <p:ext uri="{BB962C8B-B14F-4D97-AF65-F5344CB8AC3E}">
        <p14:creationId xmlns:p14="http://schemas.microsoft.com/office/powerpoint/2010/main" val="15286691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aper with text and numbers&#10;&#10;Description automatically generated">
            <a:extLst>
              <a:ext uri="{FF2B5EF4-FFF2-40B4-BE49-F238E27FC236}">
                <a16:creationId xmlns:a16="http://schemas.microsoft.com/office/drawing/2014/main" id="{65AD504D-5256-4301-5840-B587D7980F4B}"/>
              </a:ext>
            </a:extLst>
          </p:cNvPr>
          <p:cNvPicPr>
            <a:picLocks noChangeAspect="1"/>
          </p:cNvPicPr>
          <p:nvPr/>
        </p:nvPicPr>
        <p:blipFill>
          <a:blip r:embed="rId2"/>
          <a:stretch>
            <a:fillRect/>
          </a:stretch>
        </p:blipFill>
        <p:spPr>
          <a:xfrm>
            <a:off x="2209800" y="2108200"/>
            <a:ext cx="7772400" cy="2641600"/>
          </a:xfrm>
          <a:prstGeom prst="rect">
            <a:avLst/>
          </a:prstGeom>
        </p:spPr>
      </p:pic>
    </p:spTree>
    <p:extLst>
      <p:ext uri="{BB962C8B-B14F-4D97-AF65-F5344CB8AC3E}">
        <p14:creationId xmlns:p14="http://schemas.microsoft.com/office/powerpoint/2010/main" val="25385069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678BD1-76B1-45D5-6E05-E80673F08311}"/>
              </a:ext>
            </a:extLst>
          </p:cNvPr>
          <p:cNvSpPr txBox="1"/>
          <p:nvPr/>
        </p:nvSpPr>
        <p:spPr>
          <a:xfrm>
            <a:off x="676798" y="5317424"/>
            <a:ext cx="2868836" cy="215444"/>
          </a:xfrm>
          <a:prstGeom prst="rect">
            <a:avLst/>
          </a:prstGeom>
          <a:noFill/>
        </p:spPr>
        <p:txBody>
          <a:bodyPr wrap="square" rtlCol="0">
            <a:spAutoFit/>
          </a:bodyPr>
          <a:lstStyle/>
          <a:p>
            <a:r>
              <a:rPr lang="en-US" sz="800" dirty="0"/>
              <a:t>Source: Created by Fan Wang</a:t>
            </a:r>
          </a:p>
        </p:txBody>
      </p:sp>
      <p:pic>
        <p:nvPicPr>
          <p:cNvPr id="6" name="Picture 5">
            <a:extLst>
              <a:ext uri="{FF2B5EF4-FFF2-40B4-BE49-F238E27FC236}">
                <a16:creationId xmlns:a16="http://schemas.microsoft.com/office/drawing/2014/main" id="{A98A07E9-0C75-86BD-1224-377FA3E1E07B}"/>
              </a:ext>
            </a:extLst>
          </p:cNvPr>
          <p:cNvPicPr>
            <a:picLocks noChangeAspect="1"/>
          </p:cNvPicPr>
          <p:nvPr/>
        </p:nvPicPr>
        <p:blipFill>
          <a:blip r:embed="rId2"/>
          <a:stretch>
            <a:fillRect/>
          </a:stretch>
        </p:blipFill>
        <p:spPr>
          <a:xfrm>
            <a:off x="592821" y="756804"/>
            <a:ext cx="9385329" cy="4560620"/>
          </a:xfrm>
          <a:prstGeom prst="rect">
            <a:avLst/>
          </a:prstGeom>
        </p:spPr>
      </p:pic>
    </p:spTree>
    <p:extLst>
      <p:ext uri="{BB962C8B-B14F-4D97-AF65-F5344CB8AC3E}">
        <p14:creationId xmlns:p14="http://schemas.microsoft.com/office/powerpoint/2010/main" val="3093752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6C0A8FB-4FAC-921C-15D8-D5E69393FDF3}"/>
              </a:ext>
            </a:extLst>
          </p:cNvPr>
          <p:cNvPicPr>
            <a:picLocks noChangeAspect="1"/>
          </p:cNvPicPr>
          <p:nvPr/>
        </p:nvPicPr>
        <p:blipFill>
          <a:blip r:embed="rId2"/>
          <a:stretch>
            <a:fillRect/>
          </a:stretch>
        </p:blipFill>
        <p:spPr>
          <a:xfrm>
            <a:off x="705113" y="491506"/>
            <a:ext cx="5390887" cy="4518194"/>
          </a:xfrm>
          <a:prstGeom prst="rect">
            <a:avLst/>
          </a:prstGeom>
        </p:spPr>
      </p:pic>
      <p:sp>
        <p:nvSpPr>
          <p:cNvPr id="5" name="TextBox 4">
            <a:extLst>
              <a:ext uri="{FF2B5EF4-FFF2-40B4-BE49-F238E27FC236}">
                <a16:creationId xmlns:a16="http://schemas.microsoft.com/office/drawing/2014/main" id="{5197D59E-C435-71E5-3371-FA9CC804FFC7}"/>
              </a:ext>
            </a:extLst>
          </p:cNvPr>
          <p:cNvSpPr txBox="1"/>
          <p:nvPr/>
        </p:nvSpPr>
        <p:spPr>
          <a:xfrm>
            <a:off x="936205" y="4913448"/>
            <a:ext cx="1770036" cy="215444"/>
          </a:xfrm>
          <a:prstGeom prst="rect">
            <a:avLst/>
          </a:prstGeom>
          <a:noFill/>
        </p:spPr>
        <p:txBody>
          <a:bodyPr wrap="none" rtlCol="0">
            <a:spAutoFit/>
          </a:bodyPr>
          <a:lstStyle/>
          <a:p>
            <a:r>
              <a:rPr lang="en-US" sz="800" dirty="0"/>
              <a:t>Source: Image created by Fan Wang</a:t>
            </a:r>
          </a:p>
        </p:txBody>
      </p:sp>
    </p:spTree>
    <p:extLst>
      <p:ext uri="{BB962C8B-B14F-4D97-AF65-F5344CB8AC3E}">
        <p14:creationId xmlns:p14="http://schemas.microsoft.com/office/powerpoint/2010/main" val="35268289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B5BA12-6243-780C-ED70-C9768DE6973F}"/>
              </a:ext>
            </a:extLst>
          </p:cNvPr>
          <p:cNvPicPr>
            <a:picLocks noChangeAspect="1"/>
          </p:cNvPicPr>
          <p:nvPr/>
        </p:nvPicPr>
        <p:blipFill>
          <a:blip r:embed="rId2"/>
          <a:stretch>
            <a:fillRect/>
          </a:stretch>
        </p:blipFill>
        <p:spPr>
          <a:xfrm>
            <a:off x="623940" y="951722"/>
            <a:ext cx="9358260" cy="4236615"/>
          </a:xfrm>
          <a:prstGeom prst="rect">
            <a:avLst/>
          </a:prstGeom>
        </p:spPr>
      </p:pic>
      <p:sp>
        <p:nvSpPr>
          <p:cNvPr id="5" name="TextBox 4">
            <a:extLst>
              <a:ext uri="{FF2B5EF4-FFF2-40B4-BE49-F238E27FC236}">
                <a16:creationId xmlns:a16="http://schemas.microsoft.com/office/drawing/2014/main" id="{BDBA5ECE-D855-D837-4D1E-89B6A9BEC74A}"/>
              </a:ext>
            </a:extLst>
          </p:cNvPr>
          <p:cNvSpPr txBox="1"/>
          <p:nvPr/>
        </p:nvSpPr>
        <p:spPr>
          <a:xfrm>
            <a:off x="623940" y="5188337"/>
            <a:ext cx="1770036" cy="215444"/>
          </a:xfrm>
          <a:prstGeom prst="rect">
            <a:avLst/>
          </a:prstGeom>
          <a:noFill/>
        </p:spPr>
        <p:txBody>
          <a:bodyPr wrap="none" rtlCol="0">
            <a:spAutoFit/>
          </a:bodyPr>
          <a:lstStyle/>
          <a:p>
            <a:r>
              <a:rPr lang="en-US" sz="800" dirty="0"/>
              <a:t>Source: Image created by Fan Wang</a:t>
            </a:r>
          </a:p>
        </p:txBody>
      </p:sp>
    </p:spTree>
    <p:extLst>
      <p:ext uri="{BB962C8B-B14F-4D97-AF65-F5344CB8AC3E}">
        <p14:creationId xmlns:p14="http://schemas.microsoft.com/office/powerpoint/2010/main" val="7564138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white sheet with black text&#10;&#10;Description automatically generated">
            <a:extLst>
              <a:ext uri="{FF2B5EF4-FFF2-40B4-BE49-F238E27FC236}">
                <a16:creationId xmlns:a16="http://schemas.microsoft.com/office/drawing/2014/main" id="{5A677B52-4357-8438-D6EF-F7E82E23A499}"/>
              </a:ext>
            </a:extLst>
          </p:cNvPr>
          <p:cNvPicPr>
            <a:picLocks noChangeAspect="1"/>
          </p:cNvPicPr>
          <p:nvPr/>
        </p:nvPicPr>
        <p:blipFill>
          <a:blip r:embed="rId2"/>
          <a:stretch>
            <a:fillRect/>
          </a:stretch>
        </p:blipFill>
        <p:spPr>
          <a:xfrm>
            <a:off x="534737" y="780047"/>
            <a:ext cx="6502400" cy="2057400"/>
          </a:xfrm>
          <a:prstGeom prst="rect">
            <a:avLst/>
          </a:prstGeom>
        </p:spPr>
      </p:pic>
      <p:sp>
        <p:nvSpPr>
          <p:cNvPr id="7" name="TextBox 6">
            <a:extLst>
              <a:ext uri="{FF2B5EF4-FFF2-40B4-BE49-F238E27FC236}">
                <a16:creationId xmlns:a16="http://schemas.microsoft.com/office/drawing/2014/main" id="{10E5E163-52AA-FFFE-B660-D167C15D0DBD}"/>
              </a:ext>
            </a:extLst>
          </p:cNvPr>
          <p:cNvSpPr txBox="1"/>
          <p:nvPr/>
        </p:nvSpPr>
        <p:spPr>
          <a:xfrm>
            <a:off x="567237" y="2821405"/>
            <a:ext cx="1770036" cy="215444"/>
          </a:xfrm>
          <a:prstGeom prst="rect">
            <a:avLst/>
          </a:prstGeom>
          <a:noFill/>
        </p:spPr>
        <p:txBody>
          <a:bodyPr wrap="none" rtlCol="0">
            <a:spAutoFit/>
          </a:bodyPr>
          <a:lstStyle/>
          <a:p>
            <a:r>
              <a:rPr lang="en-US" sz="800" dirty="0"/>
              <a:t>Source: Image created by Fan Wang</a:t>
            </a:r>
          </a:p>
        </p:txBody>
      </p:sp>
    </p:spTree>
    <p:extLst>
      <p:ext uri="{BB962C8B-B14F-4D97-AF65-F5344CB8AC3E}">
        <p14:creationId xmlns:p14="http://schemas.microsoft.com/office/powerpoint/2010/main" val="27007613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Variant frequency, effect size and GWAS limitation">
            <a:extLst>
              <a:ext uri="{FF2B5EF4-FFF2-40B4-BE49-F238E27FC236}">
                <a16:creationId xmlns:a16="http://schemas.microsoft.com/office/drawing/2014/main" id="{D2376EAA-2AC1-B1AE-E369-8C57A14204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9577" y="172453"/>
            <a:ext cx="7039834" cy="452596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8A8BFF3-9BA3-9DEF-F222-CFBCF2026532}"/>
              </a:ext>
            </a:extLst>
          </p:cNvPr>
          <p:cNvSpPr txBox="1"/>
          <p:nvPr/>
        </p:nvSpPr>
        <p:spPr>
          <a:xfrm>
            <a:off x="1171739" y="4682374"/>
            <a:ext cx="2494594" cy="230832"/>
          </a:xfrm>
          <a:prstGeom prst="rect">
            <a:avLst/>
          </a:prstGeom>
          <a:noFill/>
        </p:spPr>
        <p:txBody>
          <a:bodyPr wrap="none" rtlCol="0">
            <a:spAutoFit/>
          </a:bodyPr>
          <a:lstStyle/>
          <a:p>
            <a:r>
              <a:rPr lang="en-US" sz="900" dirty="0"/>
              <a:t>Source: </a:t>
            </a:r>
            <a:r>
              <a:rPr lang="en-US" sz="900" b="0" i="0" u="none" strike="noStrike" dirty="0">
                <a:solidFill>
                  <a:srgbClr val="000000"/>
                </a:solidFill>
                <a:effectLst/>
                <a:latin typeface="Aptos" panose="020B0004020202020204" pitchFamily="34" charset="0"/>
              </a:rPr>
              <a:t>Publicly available from Google Images</a:t>
            </a:r>
            <a:endParaRPr lang="en-US" sz="900" dirty="0"/>
          </a:p>
        </p:txBody>
      </p:sp>
    </p:spTree>
    <p:extLst>
      <p:ext uri="{BB962C8B-B14F-4D97-AF65-F5344CB8AC3E}">
        <p14:creationId xmlns:p14="http://schemas.microsoft.com/office/powerpoint/2010/main" val="48126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95CC1FA-9C7B-BA5B-A61E-DD2A87963663}"/>
              </a:ext>
            </a:extLst>
          </p:cNvPr>
          <p:cNvGrpSpPr/>
          <p:nvPr/>
        </p:nvGrpSpPr>
        <p:grpSpPr>
          <a:xfrm>
            <a:off x="302210" y="389374"/>
            <a:ext cx="9050337" cy="5531767"/>
            <a:chOff x="93663" y="1371600"/>
            <a:chExt cx="8675687" cy="5190720"/>
          </a:xfrm>
        </p:grpSpPr>
        <p:grpSp>
          <p:nvGrpSpPr>
            <p:cNvPr id="5" name="Group 93">
              <a:extLst>
                <a:ext uri="{FF2B5EF4-FFF2-40B4-BE49-F238E27FC236}">
                  <a16:creationId xmlns:a16="http://schemas.microsoft.com/office/drawing/2014/main" id="{03136765-E525-0A05-1A41-2B6DEB954E84}"/>
                </a:ext>
              </a:extLst>
            </p:cNvPr>
            <p:cNvGrpSpPr>
              <a:grpSpLocks/>
            </p:cNvGrpSpPr>
            <p:nvPr/>
          </p:nvGrpSpPr>
          <p:grpSpPr bwMode="auto">
            <a:xfrm>
              <a:off x="2308223" y="2057390"/>
              <a:ext cx="1524001" cy="818695"/>
              <a:chOff x="3237183" y="2020187"/>
              <a:chExt cx="1524001" cy="817855"/>
            </a:xfrm>
          </p:grpSpPr>
          <p:grpSp>
            <p:nvGrpSpPr>
              <p:cNvPr id="155" name="Group 154">
                <a:extLst>
                  <a:ext uri="{FF2B5EF4-FFF2-40B4-BE49-F238E27FC236}">
                    <a16:creationId xmlns:a16="http://schemas.microsoft.com/office/drawing/2014/main" id="{0F4F4AEE-2DB9-94B6-9B9F-F4210AB2B100}"/>
                  </a:ext>
                </a:extLst>
              </p:cNvPr>
              <p:cNvGrpSpPr>
                <a:grpSpLocks/>
              </p:cNvGrpSpPr>
              <p:nvPr/>
            </p:nvGrpSpPr>
            <p:grpSpPr bwMode="auto">
              <a:xfrm>
                <a:off x="3342288" y="2403064"/>
                <a:ext cx="1313792" cy="52552"/>
                <a:chOff x="533400" y="2819400"/>
                <a:chExt cx="1905000" cy="76200"/>
              </a:xfrm>
            </p:grpSpPr>
            <p:sp>
              <p:nvSpPr>
                <p:cNvPr id="184" name="Rectangle 4">
                  <a:extLst>
                    <a:ext uri="{FF2B5EF4-FFF2-40B4-BE49-F238E27FC236}">
                      <a16:creationId xmlns:a16="http://schemas.microsoft.com/office/drawing/2014/main" id="{3D949AB7-5B72-BB5B-5EE2-908E1D347B36}"/>
                    </a:ext>
                  </a:extLst>
                </p:cNvPr>
                <p:cNvSpPr>
                  <a:spLocks noChangeArrowheads="1"/>
                </p:cNvSpPr>
                <p:nvPr/>
              </p:nvSpPr>
              <p:spPr bwMode="auto">
                <a:xfrm>
                  <a:off x="533400" y="2819400"/>
                  <a:ext cx="4572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85" name="Straight Connector 5">
                  <a:extLst>
                    <a:ext uri="{FF2B5EF4-FFF2-40B4-BE49-F238E27FC236}">
                      <a16:creationId xmlns:a16="http://schemas.microsoft.com/office/drawing/2014/main" id="{12EFDEA8-B9AC-E383-98DC-B27DB47A36FB}"/>
                    </a:ext>
                  </a:extLst>
                </p:cNvPr>
                <p:cNvCxnSpPr>
                  <a:cxnSpLocks noChangeShapeType="1"/>
                  <a:stCxn id="184" idx="3"/>
                  <a:endCxn id="186" idx="1"/>
                </p:cNvCxnSpPr>
                <p:nvPr/>
              </p:nvCxnSpPr>
              <p:spPr bwMode="auto">
                <a:xfrm>
                  <a:off x="990600" y="2857500"/>
                  <a:ext cx="762000" cy="1588"/>
                </a:xfrm>
                <a:prstGeom prst="line">
                  <a:avLst/>
                </a:prstGeom>
                <a:noFill/>
                <a:ln w="9525">
                  <a:solidFill>
                    <a:schemeClr val="tx1"/>
                  </a:solidFill>
                  <a:round/>
                  <a:headEnd/>
                  <a:tailEnd/>
                </a:ln>
              </p:spPr>
            </p:cxnSp>
            <p:sp>
              <p:nvSpPr>
                <p:cNvPr id="186" name="Rectangle 6">
                  <a:extLst>
                    <a:ext uri="{FF2B5EF4-FFF2-40B4-BE49-F238E27FC236}">
                      <a16:creationId xmlns:a16="http://schemas.microsoft.com/office/drawing/2014/main" id="{9759946F-B9A9-20CA-4B5A-40A5BC48D360}"/>
                    </a:ext>
                  </a:extLst>
                </p:cNvPr>
                <p:cNvSpPr>
                  <a:spLocks noChangeArrowheads="1"/>
                </p:cNvSpPr>
                <p:nvPr/>
              </p:nvSpPr>
              <p:spPr bwMode="auto">
                <a:xfrm>
                  <a:off x="1752600" y="2819400"/>
                  <a:ext cx="6858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grpSp>
          <p:grpSp>
            <p:nvGrpSpPr>
              <p:cNvPr id="156" name="Group 7">
                <a:extLst>
                  <a:ext uri="{FF2B5EF4-FFF2-40B4-BE49-F238E27FC236}">
                    <a16:creationId xmlns:a16="http://schemas.microsoft.com/office/drawing/2014/main" id="{E7496B89-4E1D-61B8-1EC2-C2127B294B63}"/>
                  </a:ext>
                </a:extLst>
              </p:cNvPr>
              <p:cNvGrpSpPr>
                <a:grpSpLocks/>
              </p:cNvGrpSpPr>
              <p:nvPr/>
            </p:nvGrpSpPr>
            <p:grpSpPr bwMode="auto">
              <a:xfrm>
                <a:off x="3342288" y="2275438"/>
                <a:ext cx="1313792" cy="52552"/>
                <a:chOff x="533400" y="2514600"/>
                <a:chExt cx="1905000" cy="76200"/>
              </a:xfrm>
            </p:grpSpPr>
            <p:sp>
              <p:nvSpPr>
                <p:cNvPr id="181" name="Rectangle 8">
                  <a:extLst>
                    <a:ext uri="{FF2B5EF4-FFF2-40B4-BE49-F238E27FC236}">
                      <a16:creationId xmlns:a16="http://schemas.microsoft.com/office/drawing/2014/main" id="{862822D4-8C20-2E7C-CC9E-9ABA6A05E9BB}"/>
                    </a:ext>
                  </a:extLst>
                </p:cNvPr>
                <p:cNvSpPr>
                  <a:spLocks noChangeArrowheads="1"/>
                </p:cNvSpPr>
                <p:nvPr/>
              </p:nvSpPr>
              <p:spPr bwMode="auto">
                <a:xfrm>
                  <a:off x="533400" y="2514600"/>
                  <a:ext cx="990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82" name="Straight Connector 9">
                  <a:extLst>
                    <a:ext uri="{FF2B5EF4-FFF2-40B4-BE49-F238E27FC236}">
                      <a16:creationId xmlns:a16="http://schemas.microsoft.com/office/drawing/2014/main" id="{E1DCC171-C139-3682-A4F3-971CFA20B66B}"/>
                    </a:ext>
                  </a:extLst>
                </p:cNvPr>
                <p:cNvCxnSpPr>
                  <a:cxnSpLocks noChangeShapeType="1"/>
                  <a:stCxn id="181" idx="3"/>
                  <a:endCxn id="183" idx="1"/>
                </p:cNvCxnSpPr>
                <p:nvPr/>
              </p:nvCxnSpPr>
              <p:spPr bwMode="auto">
                <a:xfrm>
                  <a:off x="1524000" y="2552700"/>
                  <a:ext cx="762000" cy="1588"/>
                </a:xfrm>
                <a:prstGeom prst="line">
                  <a:avLst/>
                </a:prstGeom>
                <a:noFill/>
                <a:ln w="9525">
                  <a:solidFill>
                    <a:schemeClr val="tx1"/>
                  </a:solidFill>
                  <a:round/>
                  <a:headEnd/>
                  <a:tailEnd/>
                </a:ln>
              </p:spPr>
            </p:cxnSp>
            <p:sp>
              <p:nvSpPr>
                <p:cNvPr id="183" name="Rectangle 10">
                  <a:extLst>
                    <a:ext uri="{FF2B5EF4-FFF2-40B4-BE49-F238E27FC236}">
                      <a16:creationId xmlns:a16="http://schemas.microsoft.com/office/drawing/2014/main" id="{A1F8742D-0C7A-7894-AC35-CF1485D238A2}"/>
                    </a:ext>
                  </a:extLst>
                </p:cNvPr>
                <p:cNvSpPr>
                  <a:spLocks noChangeArrowheads="1"/>
                </p:cNvSpPr>
                <p:nvPr/>
              </p:nvSpPr>
              <p:spPr bwMode="auto">
                <a:xfrm>
                  <a:off x="2286000" y="2514600"/>
                  <a:ext cx="1524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grpSp>
          <p:grpSp>
            <p:nvGrpSpPr>
              <p:cNvPr id="157" name="Group 11">
                <a:extLst>
                  <a:ext uri="{FF2B5EF4-FFF2-40B4-BE49-F238E27FC236}">
                    <a16:creationId xmlns:a16="http://schemas.microsoft.com/office/drawing/2014/main" id="{5449CE83-9EF3-B9D7-1228-8E21D30C6346}"/>
                  </a:ext>
                </a:extLst>
              </p:cNvPr>
              <p:cNvGrpSpPr>
                <a:grpSpLocks/>
              </p:cNvGrpSpPr>
              <p:nvPr/>
            </p:nvGrpSpPr>
            <p:grpSpPr bwMode="auto">
              <a:xfrm>
                <a:off x="3342286" y="2530689"/>
                <a:ext cx="1313789" cy="52552"/>
                <a:chOff x="533400" y="3124200"/>
                <a:chExt cx="1905000" cy="76200"/>
              </a:xfrm>
            </p:grpSpPr>
            <p:sp>
              <p:nvSpPr>
                <p:cNvPr id="178" name="Rectangle 12">
                  <a:extLst>
                    <a:ext uri="{FF2B5EF4-FFF2-40B4-BE49-F238E27FC236}">
                      <a16:creationId xmlns:a16="http://schemas.microsoft.com/office/drawing/2014/main" id="{F511D127-00F2-8673-77A2-DA65340C53FB}"/>
                    </a:ext>
                  </a:extLst>
                </p:cNvPr>
                <p:cNvSpPr>
                  <a:spLocks noChangeArrowheads="1"/>
                </p:cNvSpPr>
                <p:nvPr/>
              </p:nvSpPr>
              <p:spPr bwMode="auto">
                <a:xfrm>
                  <a:off x="533400" y="3124200"/>
                  <a:ext cx="1524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79" name="Straight Connector 13">
                  <a:extLst>
                    <a:ext uri="{FF2B5EF4-FFF2-40B4-BE49-F238E27FC236}">
                      <a16:creationId xmlns:a16="http://schemas.microsoft.com/office/drawing/2014/main" id="{AAE24BFE-BB76-0C38-FDDF-590C1B8EF3EB}"/>
                    </a:ext>
                  </a:extLst>
                </p:cNvPr>
                <p:cNvCxnSpPr>
                  <a:cxnSpLocks noChangeShapeType="1"/>
                  <a:stCxn id="178" idx="3"/>
                  <a:endCxn id="180" idx="1"/>
                </p:cNvCxnSpPr>
                <p:nvPr/>
              </p:nvCxnSpPr>
              <p:spPr bwMode="auto">
                <a:xfrm>
                  <a:off x="685800" y="3162300"/>
                  <a:ext cx="685800" cy="1588"/>
                </a:xfrm>
                <a:prstGeom prst="line">
                  <a:avLst/>
                </a:prstGeom>
                <a:noFill/>
                <a:ln w="9525">
                  <a:solidFill>
                    <a:schemeClr val="tx1"/>
                  </a:solidFill>
                  <a:round/>
                  <a:headEnd/>
                  <a:tailEnd/>
                </a:ln>
              </p:spPr>
            </p:cxnSp>
            <p:sp>
              <p:nvSpPr>
                <p:cNvPr id="180" name="Rectangle 14">
                  <a:extLst>
                    <a:ext uri="{FF2B5EF4-FFF2-40B4-BE49-F238E27FC236}">
                      <a16:creationId xmlns:a16="http://schemas.microsoft.com/office/drawing/2014/main" id="{C4121C84-BCF7-D60D-3FE6-30A749ADF0B6}"/>
                    </a:ext>
                  </a:extLst>
                </p:cNvPr>
                <p:cNvSpPr>
                  <a:spLocks noChangeArrowheads="1"/>
                </p:cNvSpPr>
                <p:nvPr/>
              </p:nvSpPr>
              <p:spPr bwMode="auto">
                <a:xfrm>
                  <a:off x="1371600" y="3124200"/>
                  <a:ext cx="10668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grpSp>
          <p:grpSp>
            <p:nvGrpSpPr>
              <p:cNvPr id="158" name="Group 15">
                <a:extLst>
                  <a:ext uri="{FF2B5EF4-FFF2-40B4-BE49-F238E27FC236}">
                    <a16:creationId xmlns:a16="http://schemas.microsoft.com/office/drawing/2014/main" id="{0E03B862-2D8B-5C2B-D3BD-295F886265AC}"/>
                  </a:ext>
                </a:extLst>
              </p:cNvPr>
              <p:cNvGrpSpPr>
                <a:grpSpLocks/>
              </p:cNvGrpSpPr>
              <p:nvPr/>
            </p:nvGrpSpPr>
            <p:grpSpPr bwMode="auto">
              <a:xfrm>
                <a:off x="3342288" y="2147813"/>
                <a:ext cx="1418896" cy="52552"/>
                <a:chOff x="533400" y="2209800"/>
                <a:chExt cx="2057400" cy="76200"/>
              </a:xfrm>
            </p:grpSpPr>
            <p:sp>
              <p:nvSpPr>
                <p:cNvPr id="175" name="Rectangle 16">
                  <a:extLst>
                    <a:ext uri="{FF2B5EF4-FFF2-40B4-BE49-F238E27FC236}">
                      <a16:creationId xmlns:a16="http://schemas.microsoft.com/office/drawing/2014/main" id="{7DB79BD1-EAD3-9FA1-EB31-695906EEE39F}"/>
                    </a:ext>
                  </a:extLst>
                </p:cNvPr>
                <p:cNvSpPr>
                  <a:spLocks noChangeArrowheads="1"/>
                </p:cNvSpPr>
                <p:nvPr/>
              </p:nvSpPr>
              <p:spPr bwMode="auto">
                <a:xfrm>
                  <a:off x="533400" y="2209800"/>
                  <a:ext cx="1371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76" name="Straight Connector 17">
                  <a:extLst>
                    <a:ext uri="{FF2B5EF4-FFF2-40B4-BE49-F238E27FC236}">
                      <a16:creationId xmlns:a16="http://schemas.microsoft.com/office/drawing/2014/main" id="{356F153E-1DA8-C432-5CFD-7945B4D62080}"/>
                    </a:ext>
                  </a:extLst>
                </p:cNvPr>
                <p:cNvCxnSpPr>
                  <a:cxnSpLocks noChangeShapeType="1"/>
                  <a:stCxn id="175" idx="3"/>
                  <a:endCxn id="177" idx="1"/>
                </p:cNvCxnSpPr>
                <p:nvPr/>
              </p:nvCxnSpPr>
              <p:spPr bwMode="auto">
                <a:xfrm>
                  <a:off x="1905000" y="2247900"/>
                  <a:ext cx="533400" cy="1588"/>
                </a:xfrm>
                <a:prstGeom prst="line">
                  <a:avLst/>
                </a:prstGeom>
                <a:noFill/>
                <a:ln w="9525">
                  <a:solidFill>
                    <a:schemeClr val="tx1"/>
                  </a:solidFill>
                  <a:round/>
                  <a:headEnd/>
                  <a:tailEnd/>
                </a:ln>
              </p:spPr>
            </p:cxnSp>
            <p:sp>
              <p:nvSpPr>
                <p:cNvPr id="177" name="Rectangle 18">
                  <a:extLst>
                    <a:ext uri="{FF2B5EF4-FFF2-40B4-BE49-F238E27FC236}">
                      <a16:creationId xmlns:a16="http://schemas.microsoft.com/office/drawing/2014/main" id="{A27C8A79-F617-3361-1075-2E30ED6555E6}"/>
                    </a:ext>
                  </a:extLst>
                </p:cNvPr>
                <p:cNvSpPr>
                  <a:spLocks noChangeArrowheads="1"/>
                </p:cNvSpPr>
                <p:nvPr/>
              </p:nvSpPr>
              <p:spPr bwMode="auto">
                <a:xfrm>
                  <a:off x="2438400" y="2209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a:latin typeface="Calibri" charset="0"/>
                  </a:endParaRPr>
                </a:p>
              </p:txBody>
            </p:sp>
          </p:grpSp>
          <p:grpSp>
            <p:nvGrpSpPr>
              <p:cNvPr id="159" name="Group 19">
                <a:extLst>
                  <a:ext uri="{FF2B5EF4-FFF2-40B4-BE49-F238E27FC236}">
                    <a16:creationId xmlns:a16="http://schemas.microsoft.com/office/drawing/2014/main" id="{B8DAEE17-BE39-11FA-0F3B-E48E872FE51D}"/>
                  </a:ext>
                </a:extLst>
              </p:cNvPr>
              <p:cNvGrpSpPr>
                <a:grpSpLocks/>
              </p:cNvGrpSpPr>
              <p:nvPr/>
            </p:nvGrpSpPr>
            <p:grpSpPr bwMode="auto">
              <a:xfrm>
                <a:off x="3237183" y="2657910"/>
                <a:ext cx="1418896" cy="52543"/>
                <a:chOff x="381000" y="3429000"/>
                <a:chExt cx="2057400" cy="76200"/>
              </a:xfrm>
            </p:grpSpPr>
            <p:cxnSp>
              <p:nvCxnSpPr>
                <p:cNvPr id="172" name="Straight Connector 20">
                  <a:extLst>
                    <a:ext uri="{FF2B5EF4-FFF2-40B4-BE49-F238E27FC236}">
                      <a16:creationId xmlns:a16="http://schemas.microsoft.com/office/drawing/2014/main" id="{AD79C78D-BDEE-A0A8-0F58-78D8DA9FA12F}"/>
                    </a:ext>
                  </a:extLst>
                </p:cNvPr>
                <p:cNvCxnSpPr>
                  <a:cxnSpLocks noChangeShapeType="1"/>
                  <a:stCxn id="174" idx="3"/>
                  <a:endCxn id="173" idx="1"/>
                </p:cNvCxnSpPr>
                <p:nvPr/>
              </p:nvCxnSpPr>
              <p:spPr bwMode="auto">
                <a:xfrm>
                  <a:off x="533400" y="3467100"/>
                  <a:ext cx="533400" cy="1588"/>
                </a:xfrm>
                <a:prstGeom prst="line">
                  <a:avLst/>
                </a:prstGeom>
                <a:noFill/>
                <a:ln w="9525">
                  <a:solidFill>
                    <a:schemeClr val="tx1"/>
                  </a:solidFill>
                  <a:round/>
                  <a:headEnd/>
                  <a:tailEnd/>
                </a:ln>
              </p:spPr>
            </p:cxnSp>
            <p:sp>
              <p:nvSpPr>
                <p:cNvPr id="173" name="Rectangle 21">
                  <a:extLst>
                    <a:ext uri="{FF2B5EF4-FFF2-40B4-BE49-F238E27FC236}">
                      <a16:creationId xmlns:a16="http://schemas.microsoft.com/office/drawing/2014/main" id="{512D79FD-8B73-1914-50C9-287020C5B24B}"/>
                    </a:ext>
                  </a:extLst>
                </p:cNvPr>
                <p:cNvSpPr>
                  <a:spLocks noChangeArrowheads="1"/>
                </p:cNvSpPr>
                <p:nvPr/>
              </p:nvSpPr>
              <p:spPr bwMode="auto">
                <a:xfrm>
                  <a:off x="1066800" y="3429000"/>
                  <a:ext cx="13716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sp>
              <p:nvSpPr>
                <p:cNvPr id="174" name="Rectangle 22">
                  <a:extLst>
                    <a:ext uri="{FF2B5EF4-FFF2-40B4-BE49-F238E27FC236}">
                      <a16:creationId xmlns:a16="http://schemas.microsoft.com/office/drawing/2014/main" id="{52A9D68E-C876-9288-AC50-B772B0747802}"/>
                    </a:ext>
                  </a:extLst>
                </p:cNvPr>
                <p:cNvSpPr>
                  <a:spLocks noChangeArrowheads="1"/>
                </p:cNvSpPr>
                <p:nvPr/>
              </p:nvSpPr>
              <p:spPr bwMode="auto">
                <a:xfrm>
                  <a:off x="381000" y="3429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a:latin typeface="Calibri" charset="0"/>
                  </a:endParaRPr>
                </a:p>
              </p:txBody>
            </p:sp>
          </p:grpSp>
          <p:grpSp>
            <p:nvGrpSpPr>
              <p:cNvPr id="160" name="Group 23">
                <a:extLst>
                  <a:ext uri="{FF2B5EF4-FFF2-40B4-BE49-F238E27FC236}">
                    <a16:creationId xmlns:a16="http://schemas.microsoft.com/office/drawing/2014/main" id="{DAC3AADE-F0A1-B4C0-945F-B59AECBAAC71}"/>
                  </a:ext>
                </a:extLst>
              </p:cNvPr>
              <p:cNvGrpSpPr>
                <a:grpSpLocks/>
              </p:cNvGrpSpPr>
              <p:nvPr/>
            </p:nvGrpSpPr>
            <p:grpSpPr bwMode="auto">
              <a:xfrm>
                <a:off x="3237184" y="2785499"/>
                <a:ext cx="1523994" cy="52543"/>
                <a:chOff x="381000" y="3733800"/>
                <a:chExt cx="2209800" cy="76200"/>
              </a:xfrm>
            </p:grpSpPr>
            <p:cxnSp>
              <p:nvCxnSpPr>
                <p:cNvPr id="167" name="Straight Connector 24">
                  <a:extLst>
                    <a:ext uri="{FF2B5EF4-FFF2-40B4-BE49-F238E27FC236}">
                      <a16:creationId xmlns:a16="http://schemas.microsoft.com/office/drawing/2014/main" id="{60E4F378-DCEA-6759-5604-AD7805D9BF51}"/>
                    </a:ext>
                  </a:extLst>
                </p:cNvPr>
                <p:cNvCxnSpPr>
                  <a:cxnSpLocks noChangeShapeType="1"/>
                  <a:stCxn id="170" idx="3"/>
                  <a:endCxn id="168" idx="1"/>
                </p:cNvCxnSpPr>
                <p:nvPr/>
              </p:nvCxnSpPr>
              <p:spPr bwMode="auto">
                <a:xfrm>
                  <a:off x="533400" y="3771900"/>
                  <a:ext cx="152400" cy="1588"/>
                </a:xfrm>
                <a:prstGeom prst="line">
                  <a:avLst/>
                </a:prstGeom>
                <a:noFill/>
                <a:ln w="9525">
                  <a:solidFill>
                    <a:schemeClr val="tx1"/>
                  </a:solidFill>
                  <a:round/>
                  <a:headEnd/>
                  <a:tailEnd/>
                </a:ln>
              </p:spPr>
            </p:cxnSp>
            <p:sp>
              <p:nvSpPr>
                <p:cNvPr id="168" name="Rectangle 25">
                  <a:extLst>
                    <a:ext uri="{FF2B5EF4-FFF2-40B4-BE49-F238E27FC236}">
                      <a16:creationId xmlns:a16="http://schemas.microsoft.com/office/drawing/2014/main" id="{9D9A49E8-F854-B73C-C720-826151CCC23F}"/>
                    </a:ext>
                  </a:extLst>
                </p:cNvPr>
                <p:cNvSpPr>
                  <a:spLocks noChangeArrowheads="1"/>
                </p:cNvSpPr>
                <p:nvPr/>
              </p:nvSpPr>
              <p:spPr bwMode="auto">
                <a:xfrm>
                  <a:off x="685800" y="3733800"/>
                  <a:ext cx="12192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cxnSp>
              <p:nvCxnSpPr>
                <p:cNvPr id="169" name="Straight Connector 26">
                  <a:extLst>
                    <a:ext uri="{FF2B5EF4-FFF2-40B4-BE49-F238E27FC236}">
                      <a16:creationId xmlns:a16="http://schemas.microsoft.com/office/drawing/2014/main" id="{580721D7-5A6F-5D6E-8BCC-6FEC0C6CED11}"/>
                    </a:ext>
                  </a:extLst>
                </p:cNvPr>
                <p:cNvCxnSpPr>
                  <a:cxnSpLocks noChangeShapeType="1"/>
                  <a:stCxn id="168" idx="3"/>
                  <a:endCxn id="171" idx="1"/>
                </p:cNvCxnSpPr>
                <p:nvPr/>
              </p:nvCxnSpPr>
              <p:spPr bwMode="auto">
                <a:xfrm>
                  <a:off x="1905000" y="3771900"/>
                  <a:ext cx="533400" cy="1588"/>
                </a:xfrm>
                <a:prstGeom prst="line">
                  <a:avLst/>
                </a:prstGeom>
                <a:noFill/>
                <a:ln w="9525">
                  <a:solidFill>
                    <a:schemeClr val="tx1"/>
                  </a:solidFill>
                  <a:round/>
                  <a:headEnd/>
                  <a:tailEnd/>
                </a:ln>
              </p:spPr>
            </p:cxnSp>
            <p:sp>
              <p:nvSpPr>
                <p:cNvPr id="170" name="Rectangle 27">
                  <a:extLst>
                    <a:ext uri="{FF2B5EF4-FFF2-40B4-BE49-F238E27FC236}">
                      <a16:creationId xmlns:a16="http://schemas.microsoft.com/office/drawing/2014/main" id="{DD011DFA-93C8-6BA2-84EB-EE21B1EF7A63}"/>
                    </a:ext>
                  </a:extLst>
                </p:cNvPr>
                <p:cNvSpPr>
                  <a:spLocks noChangeArrowheads="1"/>
                </p:cNvSpPr>
                <p:nvPr/>
              </p:nvSpPr>
              <p:spPr bwMode="auto">
                <a:xfrm>
                  <a:off x="381000" y="3733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a:latin typeface="Calibri" charset="0"/>
                  </a:endParaRPr>
                </a:p>
              </p:txBody>
            </p:sp>
            <p:sp>
              <p:nvSpPr>
                <p:cNvPr id="171" name="Rectangle 28">
                  <a:extLst>
                    <a:ext uri="{FF2B5EF4-FFF2-40B4-BE49-F238E27FC236}">
                      <a16:creationId xmlns:a16="http://schemas.microsoft.com/office/drawing/2014/main" id="{58C7DB38-86A9-6A92-8A5F-02171E7C89D9}"/>
                    </a:ext>
                  </a:extLst>
                </p:cNvPr>
                <p:cNvSpPr>
                  <a:spLocks noChangeArrowheads="1"/>
                </p:cNvSpPr>
                <p:nvPr/>
              </p:nvSpPr>
              <p:spPr bwMode="auto">
                <a:xfrm>
                  <a:off x="2438400" y="3733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a:latin typeface="Calibri" charset="0"/>
                  </a:endParaRPr>
                </a:p>
              </p:txBody>
            </p:sp>
          </p:grpSp>
          <p:grpSp>
            <p:nvGrpSpPr>
              <p:cNvPr id="161" name="Group 33">
                <a:extLst>
                  <a:ext uri="{FF2B5EF4-FFF2-40B4-BE49-F238E27FC236}">
                    <a16:creationId xmlns:a16="http://schemas.microsoft.com/office/drawing/2014/main" id="{C3770871-68C5-7B8C-D793-28DE3A3379E1}"/>
                  </a:ext>
                </a:extLst>
              </p:cNvPr>
              <p:cNvGrpSpPr>
                <a:grpSpLocks/>
              </p:cNvGrpSpPr>
              <p:nvPr/>
            </p:nvGrpSpPr>
            <p:grpSpPr bwMode="auto">
              <a:xfrm>
                <a:off x="3237184" y="2020187"/>
                <a:ext cx="1523997" cy="52552"/>
                <a:chOff x="381000" y="1905000"/>
                <a:chExt cx="2209800" cy="76200"/>
              </a:xfrm>
            </p:grpSpPr>
            <p:sp>
              <p:nvSpPr>
                <p:cNvPr id="162" name="Rectangle 34">
                  <a:extLst>
                    <a:ext uri="{FF2B5EF4-FFF2-40B4-BE49-F238E27FC236}">
                      <a16:creationId xmlns:a16="http://schemas.microsoft.com/office/drawing/2014/main" id="{F876DA4D-0622-0C0F-7335-37076BD87CC7}"/>
                    </a:ext>
                  </a:extLst>
                </p:cNvPr>
                <p:cNvSpPr>
                  <a:spLocks noChangeArrowheads="1"/>
                </p:cNvSpPr>
                <p:nvPr/>
              </p:nvSpPr>
              <p:spPr bwMode="auto">
                <a:xfrm>
                  <a:off x="890494" y="1905000"/>
                  <a:ext cx="1371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cxnSp>
              <p:nvCxnSpPr>
                <p:cNvPr id="163" name="Straight Connector 35">
                  <a:extLst>
                    <a:ext uri="{FF2B5EF4-FFF2-40B4-BE49-F238E27FC236}">
                      <a16:creationId xmlns:a16="http://schemas.microsoft.com/office/drawing/2014/main" id="{F037AE22-5D2B-B2EA-FD0B-98293F23523F}"/>
                    </a:ext>
                  </a:extLst>
                </p:cNvPr>
                <p:cNvCxnSpPr>
                  <a:cxnSpLocks noChangeShapeType="1"/>
                  <a:stCxn id="165" idx="3"/>
                  <a:endCxn id="162" idx="1"/>
                </p:cNvCxnSpPr>
                <p:nvPr/>
              </p:nvCxnSpPr>
              <p:spPr bwMode="auto">
                <a:xfrm>
                  <a:off x="533400" y="1943100"/>
                  <a:ext cx="357094" cy="1588"/>
                </a:xfrm>
                <a:prstGeom prst="line">
                  <a:avLst/>
                </a:prstGeom>
                <a:noFill/>
                <a:ln w="9525">
                  <a:solidFill>
                    <a:schemeClr val="tx1"/>
                  </a:solidFill>
                  <a:round/>
                  <a:headEnd/>
                  <a:tailEnd/>
                </a:ln>
              </p:spPr>
            </p:cxnSp>
            <p:cxnSp>
              <p:nvCxnSpPr>
                <p:cNvPr id="164" name="Straight Connector 36">
                  <a:extLst>
                    <a:ext uri="{FF2B5EF4-FFF2-40B4-BE49-F238E27FC236}">
                      <a16:creationId xmlns:a16="http://schemas.microsoft.com/office/drawing/2014/main" id="{1C9DA8AA-861B-0C73-F18A-9633593EB404}"/>
                    </a:ext>
                  </a:extLst>
                </p:cNvPr>
                <p:cNvCxnSpPr>
                  <a:cxnSpLocks noChangeShapeType="1"/>
                  <a:stCxn id="162" idx="3"/>
                  <a:endCxn id="166" idx="1"/>
                </p:cNvCxnSpPr>
                <p:nvPr/>
              </p:nvCxnSpPr>
              <p:spPr bwMode="auto">
                <a:xfrm>
                  <a:off x="2262094" y="1943100"/>
                  <a:ext cx="176306" cy="1588"/>
                </a:xfrm>
                <a:prstGeom prst="line">
                  <a:avLst/>
                </a:prstGeom>
                <a:noFill/>
                <a:ln w="9525">
                  <a:solidFill>
                    <a:schemeClr val="tx1"/>
                  </a:solidFill>
                  <a:round/>
                  <a:headEnd/>
                  <a:tailEnd/>
                </a:ln>
              </p:spPr>
            </p:cxnSp>
            <p:sp>
              <p:nvSpPr>
                <p:cNvPr id="165" name="Rectangle 37">
                  <a:extLst>
                    <a:ext uri="{FF2B5EF4-FFF2-40B4-BE49-F238E27FC236}">
                      <a16:creationId xmlns:a16="http://schemas.microsoft.com/office/drawing/2014/main" id="{11018D2F-5992-78CE-A8AB-EF256C4EC4A3}"/>
                    </a:ext>
                  </a:extLst>
                </p:cNvPr>
                <p:cNvSpPr>
                  <a:spLocks noChangeArrowheads="1"/>
                </p:cNvSpPr>
                <p:nvPr/>
              </p:nvSpPr>
              <p:spPr bwMode="auto">
                <a:xfrm>
                  <a:off x="381000" y="1905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a:latin typeface="Calibri" charset="0"/>
                  </a:endParaRPr>
                </a:p>
              </p:txBody>
            </p:sp>
            <p:sp>
              <p:nvSpPr>
                <p:cNvPr id="166" name="Rectangle 38">
                  <a:extLst>
                    <a:ext uri="{FF2B5EF4-FFF2-40B4-BE49-F238E27FC236}">
                      <a16:creationId xmlns:a16="http://schemas.microsoft.com/office/drawing/2014/main" id="{E605E478-1D54-447A-4A73-A50E997A4B11}"/>
                    </a:ext>
                  </a:extLst>
                </p:cNvPr>
                <p:cNvSpPr>
                  <a:spLocks noChangeArrowheads="1"/>
                </p:cNvSpPr>
                <p:nvPr/>
              </p:nvSpPr>
              <p:spPr bwMode="auto">
                <a:xfrm>
                  <a:off x="2438400" y="1905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a:latin typeface="Calibri" charset="0"/>
                  </a:endParaRPr>
                </a:p>
              </p:txBody>
            </p:sp>
          </p:grpSp>
        </p:grpSp>
        <p:sp>
          <p:nvSpPr>
            <p:cNvPr id="6" name="TextBox 40">
              <a:extLst>
                <a:ext uri="{FF2B5EF4-FFF2-40B4-BE49-F238E27FC236}">
                  <a16:creationId xmlns:a16="http://schemas.microsoft.com/office/drawing/2014/main" id="{78584D32-7114-B3B4-7C38-1F0E0771998F}"/>
                </a:ext>
              </a:extLst>
            </p:cNvPr>
            <p:cNvSpPr txBox="1">
              <a:spLocks noChangeArrowheads="1"/>
            </p:cNvSpPr>
            <p:nvPr/>
          </p:nvSpPr>
          <p:spPr bwMode="auto">
            <a:xfrm>
              <a:off x="2308225" y="1450975"/>
              <a:ext cx="1874838" cy="283115"/>
            </a:xfrm>
            <a:prstGeom prst="rect">
              <a:avLst/>
            </a:prstGeom>
            <a:noFill/>
            <a:ln w="9525">
              <a:noFill/>
              <a:miter lim="800000"/>
              <a:headEnd/>
              <a:tailEnd/>
            </a:ln>
          </p:spPr>
          <p:txBody>
            <a:bodyPr wrap="square">
              <a:prstTxWarp prst="textNoShape">
                <a:avLst/>
              </a:prstTxWarp>
              <a:spAutoFit/>
            </a:bodyPr>
            <a:lstStyle/>
            <a:p>
              <a:r>
                <a:rPr lang="en-US" sz="1600" dirty="0">
                  <a:latin typeface="Calibri" charset="0"/>
                </a:rPr>
                <a:t>Raw short reads</a:t>
              </a:r>
            </a:p>
          </p:txBody>
        </p:sp>
        <p:sp>
          <p:nvSpPr>
            <p:cNvPr id="7" name="TextBox 49">
              <a:extLst>
                <a:ext uri="{FF2B5EF4-FFF2-40B4-BE49-F238E27FC236}">
                  <a16:creationId xmlns:a16="http://schemas.microsoft.com/office/drawing/2014/main" id="{5881A4E2-29F0-5962-0333-31EB158B0F3D}"/>
                </a:ext>
              </a:extLst>
            </p:cNvPr>
            <p:cNvSpPr txBox="1">
              <a:spLocks noChangeArrowheads="1"/>
            </p:cNvSpPr>
            <p:nvPr/>
          </p:nvSpPr>
          <p:spPr bwMode="auto">
            <a:xfrm>
              <a:off x="7007225" y="1900238"/>
              <a:ext cx="1460500" cy="386067"/>
            </a:xfrm>
            <a:prstGeom prst="rect">
              <a:avLst/>
            </a:prstGeom>
            <a:noFill/>
            <a:ln w="9525">
              <a:noFill/>
              <a:miter lim="800000"/>
              <a:headEnd/>
              <a:tailEnd/>
            </a:ln>
          </p:spPr>
          <p:txBody>
            <a:bodyPr wrap="square">
              <a:prstTxWarp prst="textNoShape">
                <a:avLst/>
              </a:prstTxWarp>
              <a:spAutoFit/>
            </a:bodyPr>
            <a:lstStyle/>
            <a:p>
              <a:r>
                <a:rPr lang="en-US" sz="1200">
                  <a:latin typeface="Calibri" charset="0"/>
                </a:rPr>
                <a:t>Human reference genome</a:t>
              </a:r>
            </a:p>
          </p:txBody>
        </p:sp>
        <p:sp>
          <p:nvSpPr>
            <p:cNvPr id="8" name="Rectangle 50">
              <a:extLst>
                <a:ext uri="{FF2B5EF4-FFF2-40B4-BE49-F238E27FC236}">
                  <a16:creationId xmlns:a16="http://schemas.microsoft.com/office/drawing/2014/main" id="{B2F6C55A-EED0-323F-82A5-E5C643558E42}"/>
                </a:ext>
              </a:extLst>
            </p:cNvPr>
            <p:cNvSpPr>
              <a:spLocks noChangeArrowheads="1"/>
            </p:cNvSpPr>
            <p:nvPr/>
          </p:nvSpPr>
          <p:spPr bwMode="auto">
            <a:xfrm>
              <a:off x="7002463" y="4462463"/>
              <a:ext cx="106362" cy="60325"/>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nvGrpSpPr>
            <p:cNvPr id="9" name="Group 92">
              <a:extLst>
                <a:ext uri="{FF2B5EF4-FFF2-40B4-BE49-F238E27FC236}">
                  <a16:creationId xmlns:a16="http://schemas.microsoft.com/office/drawing/2014/main" id="{536B307D-D7C8-A2EA-CCA0-68EFD5D1425D}"/>
                </a:ext>
              </a:extLst>
            </p:cNvPr>
            <p:cNvGrpSpPr>
              <a:grpSpLocks/>
            </p:cNvGrpSpPr>
            <p:nvPr/>
          </p:nvGrpSpPr>
          <p:grpSpPr bwMode="auto">
            <a:xfrm>
              <a:off x="4879975" y="1879600"/>
              <a:ext cx="3300413" cy="58738"/>
              <a:chOff x="5048192" y="1878830"/>
              <a:chExt cx="3300699" cy="59924"/>
            </a:xfrm>
          </p:grpSpPr>
          <p:sp>
            <p:nvSpPr>
              <p:cNvPr id="149" name="Rectangle 42">
                <a:extLst>
                  <a:ext uri="{FF2B5EF4-FFF2-40B4-BE49-F238E27FC236}">
                    <a16:creationId xmlns:a16="http://schemas.microsoft.com/office/drawing/2014/main" id="{31993865-87CE-2646-3602-17A848829C23}"/>
                  </a:ext>
                </a:extLst>
              </p:cNvPr>
              <p:cNvSpPr>
                <a:spLocks noChangeArrowheads="1"/>
              </p:cNvSpPr>
              <p:nvPr/>
            </p:nvSpPr>
            <p:spPr bwMode="auto">
              <a:xfrm>
                <a:off x="5403929" y="1878830"/>
                <a:ext cx="957674" cy="59924"/>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sp>
            <p:nvSpPr>
              <p:cNvPr id="150" name="Rectangle 43">
                <a:extLst>
                  <a:ext uri="{FF2B5EF4-FFF2-40B4-BE49-F238E27FC236}">
                    <a16:creationId xmlns:a16="http://schemas.microsoft.com/office/drawing/2014/main" id="{FFDE8558-607C-3F89-47A7-329690C06DAA}"/>
                  </a:ext>
                </a:extLst>
              </p:cNvPr>
              <p:cNvSpPr>
                <a:spLocks noChangeArrowheads="1"/>
              </p:cNvSpPr>
              <p:nvPr/>
            </p:nvSpPr>
            <p:spPr bwMode="auto">
              <a:xfrm>
                <a:off x="6859176" y="1878830"/>
                <a:ext cx="957674" cy="59924"/>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cxnSp>
            <p:nvCxnSpPr>
              <p:cNvPr id="151" name="Straight Connector 45">
                <a:extLst>
                  <a:ext uri="{FF2B5EF4-FFF2-40B4-BE49-F238E27FC236}">
                    <a16:creationId xmlns:a16="http://schemas.microsoft.com/office/drawing/2014/main" id="{03B7BC2A-C0A7-ECF7-EC26-275FEA5CAF20}"/>
                  </a:ext>
                </a:extLst>
              </p:cNvPr>
              <p:cNvCxnSpPr>
                <a:cxnSpLocks noChangeShapeType="1"/>
                <a:stCxn id="154" idx="3"/>
                <a:endCxn id="149" idx="1"/>
              </p:cNvCxnSpPr>
              <p:nvPr/>
            </p:nvCxnSpPr>
            <p:spPr bwMode="auto">
              <a:xfrm>
                <a:off x="5154600" y="1908792"/>
                <a:ext cx="249329" cy="1249"/>
              </a:xfrm>
              <a:prstGeom prst="line">
                <a:avLst/>
              </a:prstGeom>
              <a:noFill/>
              <a:ln w="9525">
                <a:solidFill>
                  <a:schemeClr val="tx1"/>
                </a:solidFill>
                <a:round/>
                <a:headEnd/>
                <a:tailEnd/>
              </a:ln>
            </p:spPr>
          </p:cxnSp>
          <p:cxnSp>
            <p:nvCxnSpPr>
              <p:cNvPr id="152" name="Straight Connector 46">
                <a:extLst>
                  <a:ext uri="{FF2B5EF4-FFF2-40B4-BE49-F238E27FC236}">
                    <a16:creationId xmlns:a16="http://schemas.microsoft.com/office/drawing/2014/main" id="{D724185D-5F6E-C011-BD1E-00455AE035D8}"/>
                  </a:ext>
                </a:extLst>
              </p:cNvPr>
              <p:cNvCxnSpPr>
                <a:cxnSpLocks noChangeShapeType="1"/>
                <a:stCxn id="149" idx="3"/>
                <a:endCxn id="150" idx="1"/>
              </p:cNvCxnSpPr>
              <p:nvPr/>
            </p:nvCxnSpPr>
            <p:spPr bwMode="auto">
              <a:xfrm>
                <a:off x="6361603" y="1908792"/>
                <a:ext cx="497573" cy="1588"/>
              </a:xfrm>
              <a:prstGeom prst="line">
                <a:avLst/>
              </a:prstGeom>
              <a:noFill/>
              <a:ln w="9525">
                <a:solidFill>
                  <a:schemeClr val="tx1"/>
                </a:solidFill>
                <a:round/>
                <a:headEnd/>
                <a:tailEnd/>
              </a:ln>
            </p:spPr>
          </p:cxnSp>
          <p:cxnSp>
            <p:nvCxnSpPr>
              <p:cNvPr id="153" name="Straight Connector 47">
                <a:extLst>
                  <a:ext uri="{FF2B5EF4-FFF2-40B4-BE49-F238E27FC236}">
                    <a16:creationId xmlns:a16="http://schemas.microsoft.com/office/drawing/2014/main" id="{3EF1A481-1096-448A-3527-636611865F34}"/>
                  </a:ext>
                </a:extLst>
              </p:cNvPr>
              <p:cNvCxnSpPr>
                <a:cxnSpLocks noChangeShapeType="1"/>
                <a:stCxn id="150" idx="3"/>
              </p:cNvCxnSpPr>
              <p:nvPr/>
            </p:nvCxnSpPr>
            <p:spPr bwMode="auto">
              <a:xfrm>
                <a:off x="7816850" y="1908792"/>
                <a:ext cx="532041" cy="1249"/>
              </a:xfrm>
              <a:prstGeom prst="line">
                <a:avLst/>
              </a:prstGeom>
              <a:noFill/>
              <a:ln w="9525">
                <a:solidFill>
                  <a:schemeClr val="tx1"/>
                </a:solidFill>
                <a:round/>
                <a:headEnd/>
                <a:tailEnd/>
              </a:ln>
            </p:spPr>
          </p:cxnSp>
          <p:sp>
            <p:nvSpPr>
              <p:cNvPr id="154" name="Rectangle 51">
                <a:extLst>
                  <a:ext uri="{FF2B5EF4-FFF2-40B4-BE49-F238E27FC236}">
                    <a16:creationId xmlns:a16="http://schemas.microsoft.com/office/drawing/2014/main" id="{4C436DA9-AC66-6044-5806-C5132ACC7A2F}"/>
                  </a:ext>
                </a:extLst>
              </p:cNvPr>
              <p:cNvSpPr>
                <a:spLocks noChangeArrowheads="1"/>
              </p:cNvSpPr>
              <p:nvPr/>
            </p:nvSpPr>
            <p:spPr bwMode="auto">
              <a:xfrm>
                <a:off x="5048192" y="1878830"/>
                <a:ext cx="106408" cy="59924"/>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10" name="Group 56">
              <a:extLst>
                <a:ext uri="{FF2B5EF4-FFF2-40B4-BE49-F238E27FC236}">
                  <a16:creationId xmlns:a16="http://schemas.microsoft.com/office/drawing/2014/main" id="{B518DF65-425C-91FE-C78B-5B64CEB3C4D9}"/>
                </a:ext>
              </a:extLst>
            </p:cNvPr>
            <p:cNvGrpSpPr>
              <a:grpSpLocks/>
            </p:cNvGrpSpPr>
            <p:nvPr/>
          </p:nvGrpSpPr>
          <p:grpSpPr bwMode="auto">
            <a:xfrm>
              <a:off x="5851525" y="2439988"/>
              <a:ext cx="1312863" cy="52387"/>
              <a:chOff x="533400" y="2819400"/>
              <a:chExt cx="1905000" cy="76200"/>
            </a:xfrm>
          </p:grpSpPr>
          <p:sp>
            <p:nvSpPr>
              <p:cNvPr id="146" name="Rectangle 89">
                <a:extLst>
                  <a:ext uri="{FF2B5EF4-FFF2-40B4-BE49-F238E27FC236}">
                    <a16:creationId xmlns:a16="http://schemas.microsoft.com/office/drawing/2014/main" id="{625A6474-D30F-5842-7CAF-B3C1A47D0AAF}"/>
                  </a:ext>
                </a:extLst>
              </p:cNvPr>
              <p:cNvSpPr>
                <a:spLocks noChangeArrowheads="1"/>
              </p:cNvSpPr>
              <p:nvPr/>
            </p:nvSpPr>
            <p:spPr bwMode="auto">
              <a:xfrm>
                <a:off x="533400" y="2819400"/>
                <a:ext cx="4572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47" name="Straight Connector 90">
                <a:extLst>
                  <a:ext uri="{FF2B5EF4-FFF2-40B4-BE49-F238E27FC236}">
                    <a16:creationId xmlns:a16="http://schemas.microsoft.com/office/drawing/2014/main" id="{48CD5954-4541-4878-16E2-5A176190BE1F}"/>
                  </a:ext>
                </a:extLst>
              </p:cNvPr>
              <p:cNvCxnSpPr>
                <a:cxnSpLocks noChangeShapeType="1"/>
                <a:stCxn id="146" idx="3"/>
                <a:endCxn id="148" idx="1"/>
              </p:cNvCxnSpPr>
              <p:nvPr/>
            </p:nvCxnSpPr>
            <p:spPr bwMode="auto">
              <a:xfrm>
                <a:off x="990600" y="2857500"/>
                <a:ext cx="762000" cy="1588"/>
              </a:xfrm>
              <a:prstGeom prst="line">
                <a:avLst/>
              </a:prstGeom>
              <a:noFill/>
              <a:ln w="9525">
                <a:solidFill>
                  <a:schemeClr val="tx1"/>
                </a:solidFill>
                <a:round/>
                <a:headEnd/>
                <a:tailEnd/>
              </a:ln>
            </p:spPr>
          </p:cxnSp>
          <p:sp>
            <p:nvSpPr>
              <p:cNvPr id="148" name="Rectangle 91">
                <a:extLst>
                  <a:ext uri="{FF2B5EF4-FFF2-40B4-BE49-F238E27FC236}">
                    <a16:creationId xmlns:a16="http://schemas.microsoft.com/office/drawing/2014/main" id="{4423740B-9A14-14D8-EA1B-5AD7F98E94C9}"/>
                  </a:ext>
                </a:extLst>
              </p:cNvPr>
              <p:cNvSpPr>
                <a:spLocks noChangeArrowheads="1"/>
              </p:cNvSpPr>
              <p:nvPr/>
            </p:nvSpPr>
            <p:spPr bwMode="auto">
              <a:xfrm>
                <a:off x="1752600" y="2819400"/>
                <a:ext cx="6858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11" name="Group 57">
              <a:extLst>
                <a:ext uri="{FF2B5EF4-FFF2-40B4-BE49-F238E27FC236}">
                  <a16:creationId xmlns:a16="http://schemas.microsoft.com/office/drawing/2014/main" id="{EE7985D6-207E-3C06-5098-50678052587F}"/>
                </a:ext>
              </a:extLst>
            </p:cNvPr>
            <p:cNvGrpSpPr>
              <a:grpSpLocks/>
            </p:cNvGrpSpPr>
            <p:nvPr/>
          </p:nvGrpSpPr>
          <p:grpSpPr bwMode="auto">
            <a:xfrm>
              <a:off x="5486400" y="2312988"/>
              <a:ext cx="1312863" cy="52387"/>
              <a:chOff x="533400" y="2514600"/>
              <a:chExt cx="1905000" cy="76200"/>
            </a:xfrm>
          </p:grpSpPr>
          <p:sp>
            <p:nvSpPr>
              <p:cNvPr id="143" name="Rectangle 86">
                <a:extLst>
                  <a:ext uri="{FF2B5EF4-FFF2-40B4-BE49-F238E27FC236}">
                    <a16:creationId xmlns:a16="http://schemas.microsoft.com/office/drawing/2014/main" id="{E336F1C9-115D-56B3-118D-F791B2F35B77}"/>
                  </a:ext>
                </a:extLst>
              </p:cNvPr>
              <p:cNvSpPr>
                <a:spLocks noChangeArrowheads="1"/>
              </p:cNvSpPr>
              <p:nvPr/>
            </p:nvSpPr>
            <p:spPr bwMode="auto">
              <a:xfrm>
                <a:off x="533400" y="2514600"/>
                <a:ext cx="990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44" name="Straight Connector 87">
                <a:extLst>
                  <a:ext uri="{FF2B5EF4-FFF2-40B4-BE49-F238E27FC236}">
                    <a16:creationId xmlns:a16="http://schemas.microsoft.com/office/drawing/2014/main" id="{BB09CCD0-23EB-FFCA-F05E-D59D2D62C966}"/>
                  </a:ext>
                </a:extLst>
              </p:cNvPr>
              <p:cNvCxnSpPr>
                <a:cxnSpLocks noChangeShapeType="1"/>
                <a:stCxn id="143" idx="3"/>
                <a:endCxn id="145" idx="1"/>
              </p:cNvCxnSpPr>
              <p:nvPr/>
            </p:nvCxnSpPr>
            <p:spPr bwMode="auto">
              <a:xfrm>
                <a:off x="1524000" y="2552700"/>
                <a:ext cx="762000" cy="1588"/>
              </a:xfrm>
              <a:prstGeom prst="line">
                <a:avLst/>
              </a:prstGeom>
              <a:noFill/>
              <a:ln w="9525">
                <a:solidFill>
                  <a:schemeClr val="tx1"/>
                </a:solidFill>
                <a:round/>
                <a:headEnd/>
                <a:tailEnd/>
              </a:ln>
            </p:spPr>
          </p:cxnSp>
          <p:sp>
            <p:nvSpPr>
              <p:cNvPr id="145" name="Rectangle 88">
                <a:extLst>
                  <a:ext uri="{FF2B5EF4-FFF2-40B4-BE49-F238E27FC236}">
                    <a16:creationId xmlns:a16="http://schemas.microsoft.com/office/drawing/2014/main" id="{E97097CF-CCE0-19D1-0684-421359B4A70E}"/>
                  </a:ext>
                </a:extLst>
              </p:cNvPr>
              <p:cNvSpPr>
                <a:spLocks noChangeArrowheads="1"/>
              </p:cNvSpPr>
              <p:nvPr/>
            </p:nvSpPr>
            <p:spPr bwMode="auto">
              <a:xfrm>
                <a:off x="2286000" y="2514600"/>
                <a:ext cx="1524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12" name="Group 58">
              <a:extLst>
                <a:ext uri="{FF2B5EF4-FFF2-40B4-BE49-F238E27FC236}">
                  <a16:creationId xmlns:a16="http://schemas.microsoft.com/office/drawing/2014/main" id="{C4A9250D-ED48-54E3-3F40-3E0416C96A94}"/>
                </a:ext>
              </a:extLst>
            </p:cNvPr>
            <p:cNvGrpSpPr>
              <a:grpSpLocks/>
            </p:cNvGrpSpPr>
            <p:nvPr/>
          </p:nvGrpSpPr>
          <p:grpSpPr bwMode="auto">
            <a:xfrm>
              <a:off x="6067426" y="2568575"/>
              <a:ext cx="1358903" cy="52388"/>
              <a:chOff x="467562" y="3124200"/>
              <a:chExt cx="1970838" cy="76200"/>
            </a:xfrm>
          </p:grpSpPr>
          <p:sp>
            <p:nvSpPr>
              <p:cNvPr id="140" name="Rectangle 83">
                <a:extLst>
                  <a:ext uri="{FF2B5EF4-FFF2-40B4-BE49-F238E27FC236}">
                    <a16:creationId xmlns:a16="http://schemas.microsoft.com/office/drawing/2014/main" id="{47824C46-0D98-A853-D559-2AF8F5D4A013}"/>
                  </a:ext>
                </a:extLst>
              </p:cNvPr>
              <p:cNvSpPr>
                <a:spLocks noChangeArrowheads="1"/>
              </p:cNvSpPr>
              <p:nvPr/>
            </p:nvSpPr>
            <p:spPr bwMode="auto">
              <a:xfrm>
                <a:off x="467562" y="3124200"/>
                <a:ext cx="152399"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41" name="Straight Connector 84">
                <a:extLst>
                  <a:ext uri="{FF2B5EF4-FFF2-40B4-BE49-F238E27FC236}">
                    <a16:creationId xmlns:a16="http://schemas.microsoft.com/office/drawing/2014/main" id="{2E4A3A8E-7E97-55F1-BBA8-CDAF4E33C69F}"/>
                  </a:ext>
                </a:extLst>
              </p:cNvPr>
              <p:cNvCxnSpPr>
                <a:cxnSpLocks noChangeShapeType="1"/>
                <a:stCxn id="140" idx="3"/>
                <a:endCxn id="142" idx="1"/>
              </p:cNvCxnSpPr>
              <p:nvPr/>
            </p:nvCxnSpPr>
            <p:spPr bwMode="auto">
              <a:xfrm>
                <a:off x="619961" y="3162300"/>
                <a:ext cx="751639" cy="2303"/>
              </a:xfrm>
              <a:prstGeom prst="line">
                <a:avLst/>
              </a:prstGeom>
              <a:noFill/>
              <a:ln w="9525">
                <a:solidFill>
                  <a:schemeClr val="tx1"/>
                </a:solidFill>
                <a:round/>
                <a:headEnd/>
                <a:tailEnd/>
              </a:ln>
            </p:spPr>
          </p:cxnSp>
          <p:sp>
            <p:nvSpPr>
              <p:cNvPr id="142" name="Rectangle 85">
                <a:extLst>
                  <a:ext uri="{FF2B5EF4-FFF2-40B4-BE49-F238E27FC236}">
                    <a16:creationId xmlns:a16="http://schemas.microsoft.com/office/drawing/2014/main" id="{6710B581-4AEB-2798-6475-AFF21C7B3341}"/>
                  </a:ext>
                </a:extLst>
              </p:cNvPr>
              <p:cNvSpPr>
                <a:spLocks noChangeArrowheads="1"/>
              </p:cNvSpPr>
              <p:nvPr/>
            </p:nvSpPr>
            <p:spPr bwMode="auto">
              <a:xfrm>
                <a:off x="1371600" y="3124200"/>
                <a:ext cx="10668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13" name="Group 59">
              <a:extLst>
                <a:ext uri="{FF2B5EF4-FFF2-40B4-BE49-F238E27FC236}">
                  <a16:creationId xmlns:a16="http://schemas.microsoft.com/office/drawing/2014/main" id="{E33B146B-2409-ADD8-B1F8-317C3A1C7D0F}"/>
                </a:ext>
              </a:extLst>
            </p:cNvPr>
            <p:cNvGrpSpPr>
              <a:grpSpLocks/>
            </p:cNvGrpSpPr>
            <p:nvPr/>
          </p:nvGrpSpPr>
          <p:grpSpPr bwMode="auto">
            <a:xfrm>
              <a:off x="5229225" y="2185988"/>
              <a:ext cx="1417638" cy="52387"/>
              <a:chOff x="533400" y="2209800"/>
              <a:chExt cx="2057400" cy="76200"/>
            </a:xfrm>
          </p:grpSpPr>
          <p:sp>
            <p:nvSpPr>
              <p:cNvPr id="137" name="Rectangle 80">
                <a:extLst>
                  <a:ext uri="{FF2B5EF4-FFF2-40B4-BE49-F238E27FC236}">
                    <a16:creationId xmlns:a16="http://schemas.microsoft.com/office/drawing/2014/main" id="{4BF52CB2-147A-211A-CD32-E86850D242B7}"/>
                  </a:ext>
                </a:extLst>
              </p:cNvPr>
              <p:cNvSpPr>
                <a:spLocks noChangeArrowheads="1"/>
              </p:cNvSpPr>
              <p:nvPr/>
            </p:nvSpPr>
            <p:spPr bwMode="auto">
              <a:xfrm>
                <a:off x="533400" y="2209800"/>
                <a:ext cx="1371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38" name="Straight Connector 81">
                <a:extLst>
                  <a:ext uri="{FF2B5EF4-FFF2-40B4-BE49-F238E27FC236}">
                    <a16:creationId xmlns:a16="http://schemas.microsoft.com/office/drawing/2014/main" id="{BE8E4985-10FF-972D-A4F4-9CC3FB50C183}"/>
                  </a:ext>
                </a:extLst>
              </p:cNvPr>
              <p:cNvCxnSpPr>
                <a:cxnSpLocks noChangeShapeType="1"/>
                <a:stCxn id="137" idx="3"/>
                <a:endCxn id="139" idx="1"/>
              </p:cNvCxnSpPr>
              <p:nvPr/>
            </p:nvCxnSpPr>
            <p:spPr bwMode="auto">
              <a:xfrm>
                <a:off x="1905000" y="2247900"/>
                <a:ext cx="533400" cy="1588"/>
              </a:xfrm>
              <a:prstGeom prst="line">
                <a:avLst/>
              </a:prstGeom>
              <a:noFill/>
              <a:ln w="9525">
                <a:solidFill>
                  <a:schemeClr val="tx1"/>
                </a:solidFill>
                <a:round/>
                <a:headEnd/>
                <a:tailEnd/>
              </a:ln>
            </p:spPr>
          </p:cxnSp>
          <p:sp>
            <p:nvSpPr>
              <p:cNvPr id="139" name="Rectangle 82">
                <a:extLst>
                  <a:ext uri="{FF2B5EF4-FFF2-40B4-BE49-F238E27FC236}">
                    <a16:creationId xmlns:a16="http://schemas.microsoft.com/office/drawing/2014/main" id="{2E49C1FF-25F6-F4E8-1996-464519A89BD3}"/>
                  </a:ext>
                </a:extLst>
              </p:cNvPr>
              <p:cNvSpPr>
                <a:spLocks noChangeArrowheads="1"/>
              </p:cNvSpPr>
              <p:nvPr/>
            </p:nvSpPr>
            <p:spPr bwMode="auto">
              <a:xfrm>
                <a:off x="2438400" y="2209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14" name="Group 60">
              <a:extLst>
                <a:ext uri="{FF2B5EF4-FFF2-40B4-BE49-F238E27FC236}">
                  <a16:creationId xmlns:a16="http://schemas.microsoft.com/office/drawing/2014/main" id="{072DB79D-1C92-11A4-8D0B-7D7F5AEF1930}"/>
                </a:ext>
              </a:extLst>
            </p:cNvPr>
            <p:cNvGrpSpPr>
              <a:grpSpLocks/>
            </p:cNvGrpSpPr>
            <p:nvPr/>
          </p:nvGrpSpPr>
          <p:grpSpPr bwMode="auto">
            <a:xfrm>
              <a:off x="6218239" y="2697703"/>
              <a:ext cx="1417639" cy="52399"/>
              <a:chOff x="381000" y="3429000"/>
              <a:chExt cx="2057400" cy="76200"/>
            </a:xfrm>
          </p:grpSpPr>
          <p:cxnSp>
            <p:nvCxnSpPr>
              <p:cNvPr id="134" name="Straight Connector 77">
                <a:extLst>
                  <a:ext uri="{FF2B5EF4-FFF2-40B4-BE49-F238E27FC236}">
                    <a16:creationId xmlns:a16="http://schemas.microsoft.com/office/drawing/2014/main" id="{C03AE705-6B1D-EE18-04F2-05A1B9A07D3B}"/>
                  </a:ext>
                </a:extLst>
              </p:cNvPr>
              <p:cNvCxnSpPr>
                <a:cxnSpLocks noChangeShapeType="1"/>
                <a:stCxn id="136" idx="3"/>
                <a:endCxn id="135" idx="1"/>
              </p:cNvCxnSpPr>
              <p:nvPr/>
            </p:nvCxnSpPr>
            <p:spPr bwMode="auto">
              <a:xfrm>
                <a:off x="533400" y="3467100"/>
                <a:ext cx="533400" cy="1588"/>
              </a:xfrm>
              <a:prstGeom prst="line">
                <a:avLst/>
              </a:prstGeom>
              <a:noFill/>
              <a:ln w="9525">
                <a:solidFill>
                  <a:schemeClr val="tx1"/>
                </a:solidFill>
                <a:round/>
                <a:headEnd/>
                <a:tailEnd/>
              </a:ln>
            </p:spPr>
          </p:cxnSp>
          <p:sp>
            <p:nvSpPr>
              <p:cNvPr id="135" name="Rectangle 78">
                <a:extLst>
                  <a:ext uri="{FF2B5EF4-FFF2-40B4-BE49-F238E27FC236}">
                    <a16:creationId xmlns:a16="http://schemas.microsoft.com/office/drawing/2014/main" id="{2B2632E1-6C6F-889D-C9CA-45196A1A0ADB}"/>
                  </a:ext>
                </a:extLst>
              </p:cNvPr>
              <p:cNvSpPr>
                <a:spLocks noChangeArrowheads="1"/>
              </p:cNvSpPr>
              <p:nvPr/>
            </p:nvSpPr>
            <p:spPr bwMode="auto">
              <a:xfrm>
                <a:off x="1066800" y="3429000"/>
                <a:ext cx="13716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sp>
            <p:nvSpPr>
              <p:cNvPr id="136" name="Rectangle 79">
                <a:extLst>
                  <a:ext uri="{FF2B5EF4-FFF2-40B4-BE49-F238E27FC236}">
                    <a16:creationId xmlns:a16="http://schemas.microsoft.com/office/drawing/2014/main" id="{66742D76-D7CD-E250-0F35-3E70E3B7E1E8}"/>
                  </a:ext>
                </a:extLst>
              </p:cNvPr>
              <p:cNvSpPr>
                <a:spLocks noChangeArrowheads="1"/>
              </p:cNvSpPr>
              <p:nvPr/>
            </p:nvSpPr>
            <p:spPr bwMode="auto">
              <a:xfrm>
                <a:off x="381000" y="3429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15" name="Group 61">
              <a:extLst>
                <a:ext uri="{FF2B5EF4-FFF2-40B4-BE49-F238E27FC236}">
                  <a16:creationId xmlns:a16="http://schemas.microsoft.com/office/drawing/2014/main" id="{B3E18936-17E9-484B-96F1-C8BB32122E69}"/>
                </a:ext>
              </a:extLst>
            </p:cNvPr>
            <p:cNvGrpSpPr>
              <a:grpSpLocks/>
            </p:cNvGrpSpPr>
            <p:nvPr/>
          </p:nvGrpSpPr>
          <p:grpSpPr bwMode="auto">
            <a:xfrm>
              <a:off x="6473824" y="2824751"/>
              <a:ext cx="1523994" cy="52399"/>
              <a:chOff x="381000" y="3733800"/>
              <a:chExt cx="2209800" cy="76200"/>
            </a:xfrm>
          </p:grpSpPr>
          <p:cxnSp>
            <p:nvCxnSpPr>
              <p:cNvPr id="129" name="Straight Connector 72">
                <a:extLst>
                  <a:ext uri="{FF2B5EF4-FFF2-40B4-BE49-F238E27FC236}">
                    <a16:creationId xmlns:a16="http://schemas.microsoft.com/office/drawing/2014/main" id="{1DFED684-B262-9DB8-9577-E130E77D6321}"/>
                  </a:ext>
                </a:extLst>
              </p:cNvPr>
              <p:cNvCxnSpPr>
                <a:cxnSpLocks noChangeShapeType="1"/>
                <a:stCxn id="132" idx="3"/>
                <a:endCxn id="130" idx="1"/>
              </p:cNvCxnSpPr>
              <p:nvPr/>
            </p:nvCxnSpPr>
            <p:spPr bwMode="auto">
              <a:xfrm>
                <a:off x="533400" y="3771900"/>
                <a:ext cx="152400" cy="1588"/>
              </a:xfrm>
              <a:prstGeom prst="line">
                <a:avLst/>
              </a:prstGeom>
              <a:noFill/>
              <a:ln w="9525">
                <a:solidFill>
                  <a:schemeClr val="tx1"/>
                </a:solidFill>
                <a:round/>
                <a:headEnd/>
                <a:tailEnd/>
              </a:ln>
            </p:spPr>
          </p:cxnSp>
          <p:sp>
            <p:nvSpPr>
              <p:cNvPr id="130" name="Rectangle 73">
                <a:extLst>
                  <a:ext uri="{FF2B5EF4-FFF2-40B4-BE49-F238E27FC236}">
                    <a16:creationId xmlns:a16="http://schemas.microsoft.com/office/drawing/2014/main" id="{8B71465F-D334-3E84-A8B0-B649A5456EBC}"/>
                  </a:ext>
                </a:extLst>
              </p:cNvPr>
              <p:cNvSpPr>
                <a:spLocks noChangeArrowheads="1"/>
              </p:cNvSpPr>
              <p:nvPr/>
            </p:nvSpPr>
            <p:spPr bwMode="auto">
              <a:xfrm>
                <a:off x="685800" y="3733800"/>
                <a:ext cx="12192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31" name="Straight Connector 74">
                <a:extLst>
                  <a:ext uri="{FF2B5EF4-FFF2-40B4-BE49-F238E27FC236}">
                    <a16:creationId xmlns:a16="http://schemas.microsoft.com/office/drawing/2014/main" id="{0033FAD1-60EF-8A96-B018-B5E8AD48A70F}"/>
                  </a:ext>
                </a:extLst>
              </p:cNvPr>
              <p:cNvCxnSpPr>
                <a:cxnSpLocks noChangeShapeType="1"/>
                <a:stCxn id="130" idx="3"/>
                <a:endCxn id="133" idx="1"/>
              </p:cNvCxnSpPr>
              <p:nvPr/>
            </p:nvCxnSpPr>
            <p:spPr bwMode="auto">
              <a:xfrm>
                <a:off x="1905000" y="3771900"/>
                <a:ext cx="533400" cy="1588"/>
              </a:xfrm>
              <a:prstGeom prst="line">
                <a:avLst/>
              </a:prstGeom>
              <a:noFill/>
              <a:ln w="9525">
                <a:solidFill>
                  <a:schemeClr val="tx1"/>
                </a:solidFill>
                <a:round/>
                <a:headEnd/>
                <a:tailEnd/>
              </a:ln>
            </p:spPr>
          </p:cxnSp>
          <p:sp>
            <p:nvSpPr>
              <p:cNvPr id="132" name="Rectangle 75">
                <a:extLst>
                  <a:ext uri="{FF2B5EF4-FFF2-40B4-BE49-F238E27FC236}">
                    <a16:creationId xmlns:a16="http://schemas.microsoft.com/office/drawing/2014/main" id="{2A4AF35C-465C-9639-3101-561C3EE3ADF0}"/>
                  </a:ext>
                </a:extLst>
              </p:cNvPr>
              <p:cNvSpPr>
                <a:spLocks noChangeArrowheads="1"/>
              </p:cNvSpPr>
              <p:nvPr/>
            </p:nvSpPr>
            <p:spPr bwMode="auto">
              <a:xfrm>
                <a:off x="381000" y="3733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sp>
            <p:nvSpPr>
              <p:cNvPr id="133" name="Rectangle 76">
                <a:extLst>
                  <a:ext uri="{FF2B5EF4-FFF2-40B4-BE49-F238E27FC236}">
                    <a16:creationId xmlns:a16="http://schemas.microsoft.com/office/drawing/2014/main" id="{638F9E8D-9B07-F302-B4DC-E8715FC88A5F}"/>
                  </a:ext>
                </a:extLst>
              </p:cNvPr>
              <p:cNvSpPr>
                <a:spLocks noChangeArrowheads="1"/>
              </p:cNvSpPr>
              <p:nvPr/>
            </p:nvSpPr>
            <p:spPr bwMode="auto">
              <a:xfrm>
                <a:off x="2438400" y="3733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16" name="Group 63">
              <a:extLst>
                <a:ext uri="{FF2B5EF4-FFF2-40B4-BE49-F238E27FC236}">
                  <a16:creationId xmlns:a16="http://schemas.microsoft.com/office/drawing/2014/main" id="{7494507A-A28E-1856-173F-C8C16E1AB04E}"/>
                </a:ext>
              </a:extLst>
            </p:cNvPr>
            <p:cNvGrpSpPr>
              <a:grpSpLocks/>
            </p:cNvGrpSpPr>
            <p:nvPr/>
          </p:nvGrpSpPr>
          <p:grpSpPr bwMode="auto">
            <a:xfrm>
              <a:off x="4879974" y="2057400"/>
              <a:ext cx="1523997" cy="52388"/>
              <a:chOff x="381000" y="1905000"/>
              <a:chExt cx="2209800" cy="76200"/>
            </a:xfrm>
          </p:grpSpPr>
          <p:sp>
            <p:nvSpPr>
              <p:cNvPr id="124" name="Rectangle 64">
                <a:extLst>
                  <a:ext uri="{FF2B5EF4-FFF2-40B4-BE49-F238E27FC236}">
                    <a16:creationId xmlns:a16="http://schemas.microsoft.com/office/drawing/2014/main" id="{F1F20F72-613B-A700-C6A5-C34E4B8657D5}"/>
                  </a:ext>
                </a:extLst>
              </p:cNvPr>
              <p:cNvSpPr>
                <a:spLocks noChangeArrowheads="1"/>
              </p:cNvSpPr>
              <p:nvPr/>
            </p:nvSpPr>
            <p:spPr bwMode="auto">
              <a:xfrm>
                <a:off x="890494" y="1905000"/>
                <a:ext cx="1371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25" name="Straight Connector 65">
                <a:extLst>
                  <a:ext uri="{FF2B5EF4-FFF2-40B4-BE49-F238E27FC236}">
                    <a16:creationId xmlns:a16="http://schemas.microsoft.com/office/drawing/2014/main" id="{4402D6F7-DDE6-95C8-2C79-021712609B17}"/>
                  </a:ext>
                </a:extLst>
              </p:cNvPr>
              <p:cNvCxnSpPr>
                <a:cxnSpLocks noChangeShapeType="1"/>
                <a:stCxn id="127" idx="3"/>
                <a:endCxn id="124" idx="1"/>
              </p:cNvCxnSpPr>
              <p:nvPr/>
            </p:nvCxnSpPr>
            <p:spPr bwMode="auto">
              <a:xfrm>
                <a:off x="533400" y="1943100"/>
                <a:ext cx="357094" cy="1588"/>
              </a:xfrm>
              <a:prstGeom prst="line">
                <a:avLst/>
              </a:prstGeom>
              <a:noFill/>
              <a:ln w="9525">
                <a:solidFill>
                  <a:schemeClr val="tx1"/>
                </a:solidFill>
                <a:round/>
                <a:headEnd/>
                <a:tailEnd/>
              </a:ln>
            </p:spPr>
          </p:cxnSp>
          <p:cxnSp>
            <p:nvCxnSpPr>
              <p:cNvPr id="126" name="Straight Connector 66">
                <a:extLst>
                  <a:ext uri="{FF2B5EF4-FFF2-40B4-BE49-F238E27FC236}">
                    <a16:creationId xmlns:a16="http://schemas.microsoft.com/office/drawing/2014/main" id="{E42FD736-9A0F-B1C3-DCAB-0D7E48971DB4}"/>
                  </a:ext>
                </a:extLst>
              </p:cNvPr>
              <p:cNvCxnSpPr>
                <a:cxnSpLocks noChangeShapeType="1"/>
                <a:stCxn id="124" idx="3"/>
                <a:endCxn id="128" idx="1"/>
              </p:cNvCxnSpPr>
              <p:nvPr/>
            </p:nvCxnSpPr>
            <p:spPr bwMode="auto">
              <a:xfrm>
                <a:off x="2262094" y="1943100"/>
                <a:ext cx="176306" cy="1588"/>
              </a:xfrm>
              <a:prstGeom prst="line">
                <a:avLst/>
              </a:prstGeom>
              <a:noFill/>
              <a:ln w="9525">
                <a:solidFill>
                  <a:schemeClr val="tx1"/>
                </a:solidFill>
                <a:round/>
                <a:headEnd/>
                <a:tailEnd/>
              </a:ln>
            </p:spPr>
          </p:cxnSp>
          <p:sp>
            <p:nvSpPr>
              <p:cNvPr id="127" name="Rectangle 67">
                <a:extLst>
                  <a:ext uri="{FF2B5EF4-FFF2-40B4-BE49-F238E27FC236}">
                    <a16:creationId xmlns:a16="http://schemas.microsoft.com/office/drawing/2014/main" id="{18245EE8-BFE1-0ACA-D688-BCC3C9288593}"/>
                  </a:ext>
                </a:extLst>
              </p:cNvPr>
              <p:cNvSpPr>
                <a:spLocks noChangeArrowheads="1"/>
              </p:cNvSpPr>
              <p:nvPr/>
            </p:nvSpPr>
            <p:spPr bwMode="auto">
              <a:xfrm>
                <a:off x="381000" y="1905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sp>
            <p:nvSpPr>
              <p:cNvPr id="128" name="Rectangle 68">
                <a:extLst>
                  <a:ext uri="{FF2B5EF4-FFF2-40B4-BE49-F238E27FC236}">
                    <a16:creationId xmlns:a16="http://schemas.microsoft.com/office/drawing/2014/main" id="{E22BD0EA-A56C-33D2-94FD-B86A27CCE3FD}"/>
                  </a:ext>
                </a:extLst>
              </p:cNvPr>
              <p:cNvSpPr>
                <a:spLocks noChangeArrowheads="1"/>
              </p:cNvSpPr>
              <p:nvPr/>
            </p:nvSpPr>
            <p:spPr bwMode="auto">
              <a:xfrm>
                <a:off x="2438400" y="1905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sp>
          <p:nvSpPr>
            <p:cNvPr id="17" name="Right Arrow 16">
              <a:extLst>
                <a:ext uri="{FF2B5EF4-FFF2-40B4-BE49-F238E27FC236}">
                  <a16:creationId xmlns:a16="http://schemas.microsoft.com/office/drawing/2014/main" id="{9B5B3B4F-DCD8-7E35-F35B-B024A762B0A1}"/>
                </a:ext>
              </a:extLst>
            </p:cNvPr>
            <p:cNvSpPr/>
            <p:nvPr/>
          </p:nvSpPr>
          <p:spPr>
            <a:xfrm>
              <a:off x="4221163" y="2211388"/>
              <a:ext cx="400050" cy="382587"/>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8" name="Rectangle 17">
              <a:extLst>
                <a:ext uri="{FF2B5EF4-FFF2-40B4-BE49-F238E27FC236}">
                  <a16:creationId xmlns:a16="http://schemas.microsoft.com/office/drawing/2014/main" id="{EB5ED7C8-CE3A-6EC5-B7BA-A14C23695633}"/>
                </a:ext>
              </a:extLst>
            </p:cNvPr>
            <p:cNvSpPr/>
            <p:nvPr/>
          </p:nvSpPr>
          <p:spPr>
            <a:xfrm>
              <a:off x="457200" y="1577975"/>
              <a:ext cx="1349375" cy="322263"/>
            </a:xfrm>
            <a:prstGeom prst="rect">
              <a:avLst/>
            </a:prstGeom>
          </p:spPr>
          <p:style>
            <a:lnRef idx="1">
              <a:schemeClr val="accent1"/>
            </a:lnRef>
            <a:fillRef idx="2">
              <a:schemeClr val="accent1"/>
            </a:fillRef>
            <a:effectRef idx="1">
              <a:schemeClr val="accent1"/>
            </a:effectRef>
            <a:fontRef idx="minor">
              <a:schemeClr val="dk1"/>
            </a:fontRef>
          </p:style>
          <p:txBody>
            <a:bodyPr anchor="ctr">
              <a:prstTxWarp prst="textNoShape">
                <a:avLst/>
              </a:prstTxWarp>
            </a:bodyPr>
            <a:lstStyle/>
            <a:p>
              <a:pPr algn="ctr"/>
              <a:r>
                <a:rPr lang="en-US" sz="1400">
                  <a:solidFill>
                    <a:srgbClr val="000000"/>
                  </a:solidFill>
                  <a:ea typeface="ＭＳ Ｐゴシック" charset="-128"/>
                  <a:cs typeface="ＭＳ Ｐゴシック" charset="-128"/>
                </a:rPr>
                <a:t>Solexa</a:t>
              </a:r>
            </a:p>
          </p:txBody>
        </p:sp>
        <p:sp>
          <p:nvSpPr>
            <p:cNvPr id="19" name="Right Arrow 18">
              <a:extLst>
                <a:ext uri="{FF2B5EF4-FFF2-40B4-BE49-F238E27FC236}">
                  <a16:creationId xmlns:a16="http://schemas.microsoft.com/office/drawing/2014/main" id="{804F7B8D-9D24-BCDC-A3B3-BB17296BC6FE}"/>
                </a:ext>
              </a:extLst>
            </p:cNvPr>
            <p:cNvSpPr/>
            <p:nvPr/>
          </p:nvSpPr>
          <p:spPr>
            <a:xfrm>
              <a:off x="1905000" y="1989138"/>
              <a:ext cx="400050" cy="382587"/>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0" name="TextBox 99">
              <a:extLst>
                <a:ext uri="{FF2B5EF4-FFF2-40B4-BE49-F238E27FC236}">
                  <a16:creationId xmlns:a16="http://schemas.microsoft.com/office/drawing/2014/main" id="{700A9188-77B7-1DC1-D055-60D4517DBCA1}"/>
                </a:ext>
              </a:extLst>
            </p:cNvPr>
            <p:cNvSpPr txBox="1">
              <a:spLocks noChangeArrowheads="1"/>
            </p:cNvSpPr>
            <p:nvPr/>
          </p:nvSpPr>
          <p:spPr bwMode="auto">
            <a:xfrm>
              <a:off x="4986338" y="1371600"/>
              <a:ext cx="3194050" cy="283115"/>
            </a:xfrm>
            <a:prstGeom prst="rect">
              <a:avLst/>
            </a:prstGeom>
            <a:noFill/>
            <a:ln w="9525">
              <a:noFill/>
              <a:miter lim="800000"/>
              <a:headEnd/>
              <a:tailEnd/>
            </a:ln>
          </p:spPr>
          <p:txBody>
            <a:bodyPr wrap="square">
              <a:prstTxWarp prst="textNoShape">
                <a:avLst/>
              </a:prstTxWarp>
              <a:spAutoFit/>
            </a:bodyPr>
            <a:lstStyle/>
            <a:p>
              <a:r>
                <a:rPr lang="en-US" sz="1600" dirty="0">
                  <a:latin typeface="Calibri" charset="0"/>
                </a:rPr>
                <a:t>Mapping and alignment</a:t>
              </a:r>
            </a:p>
          </p:txBody>
        </p:sp>
        <p:sp>
          <p:nvSpPr>
            <p:cNvPr id="21" name="TextBox 100">
              <a:extLst>
                <a:ext uri="{FF2B5EF4-FFF2-40B4-BE49-F238E27FC236}">
                  <a16:creationId xmlns:a16="http://schemas.microsoft.com/office/drawing/2014/main" id="{DB7A15D8-3CC5-81FB-C1BD-1DA78664329E}"/>
                </a:ext>
              </a:extLst>
            </p:cNvPr>
            <p:cNvSpPr txBox="1">
              <a:spLocks noChangeArrowheads="1"/>
            </p:cNvSpPr>
            <p:nvPr/>
          </p:nvSpPr>
          <p:spPr bwMode="auto">
            <a:xfrm>
              <a:off x="2514600" y="4776788"/>
              <a:ext cx="1460500" cy="386067"/>
            </a:xfrm>
            <a:prstGeom prst="rect">
              <a:avLst/>
            </a:prstGeom>
            <a:noFill/>
            <a:ln w="9525">
              <a:noFill/>
              <a:miter lim="800000"/>
              <a:headEnd/>
              <a:tailEnd/>
            </a:ln>
          </p:spPr>
          <p:txBody>
            <a:bodyPr wrap="square">
              <a:prstTxWarp prst="textNoShape">
                <a:avLst/>
              </a:prstTxWarp>
              <a:spAutoFit/>
            </a:bodyPr>
            <a:lstStyle/>
            <a:p>
              <a:r>
                <a:rPr lang="en-US" sz="1200">
                  <a:latin typeface="Calibri" charset="0"/>
                </a:rPr>
                <a:t>Human reference genome</a:t>
              </a:r>
            </a:p>
          </p:txBody>
        </p:sp>
        <p:grpSp>
          <p:nvGrpSpPr>
            <p:cNvPr id="22" name="Group 101">
              <a:extLst>
                <a:ext uri="{FF2B5EF4-FFF2-40B4-BE49-F238E27FC236}">
                  <a16:creationId xmlns:a16="http://schemas.microsoft.com/office/drawing/2014/main" id="{6BF06347-AA97-20F8-5C16-D0F90517515E}"/>
                </a:ext>
              </a:extLst>
            </p:cNvPr>
            <p:cNvGrpSpPr>
              <a:grpSpLocks/>
            </p:cNvGrpSpPr>
            <p:nvPr/>
          </p:nvGrpSpPr>
          <p:grpSpPr bwMode="auto">
            <a:xfrm>
              <a:off x="387347" y="4754563"/>
              <a:ext cx="3301998" cy="60325"/>
              <a:chOff x="5048192" y="1878830"/>
              <a:chExt cx="3300699" cy="59924"/>
            </a:xfrm>
          </p:grpSpPr>
          <p:sp>
            <p:nvSpPr>
              <p:cNvPr id="118" name="Rectangle 102">
                <a:extLst>
                  <a:ext uri="{FF2B5EF4-FFF2-40B4-BE49-F238E27FC236}">
                    <a16:creationId xmlns:a16="http://schemas.microsoft.com/office/drawing/2014/main" id="{D8B669EB-AFD0-BE08-789C-E2CC3CB8066B}"/>
                  </a:ext>
                </a:extLst>
              </p:cNvPr>
              <p:cNvSpPr>
                <a:spLocks noChangeArrowheads="1"/>
              </p:cNvSpPr>
              <p:nvPr/>
            </p:nvSpPr>
            <p:spPr bwMode="auto">
              <a:xfrm>
                <a:off x="5403929" y="1878830"/>
                <a:ext cx="957674" cy="59924"/>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sp>
            <p:nvSpPr>
              <p:cNvPr id="119" name="Rectangle 103">
                <a:extLst>
                  <a:ext uri="{FF2B5EF4-FFF2-40B4-BE49-F238E27FC236}">
                    <a16:creationId xmlns:a16="http://schemas.microsoft.com/office/drawing/2014/main" id="{68D4C123-FD0B-F579-1E86-627B360B323C}"/>
                  </a:ext>
                </a:extLst>
              </p:cNvPr>
              <p:cNvSpPr>
                <a:spLocks noChangeArrowheads="1"/>
              </p:cNvSpPr>
              <p:nvPr/>
            </p:nvSpPr>
            <p:spPr bwMode="auto">
              <a:xfrm>
                <a:off x="6859176" y="1878830"/>
                <a:ext cx="957674" cy="59924"/>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cxnSp>
            <p:nvCxnSpPr>
              <p:cNvPr id="120" name="Straight Connector 104">
                <a:extLst>
                  <a:ext uri="{FF2B5EF4-FFF2-40B4-BE49-F238E27FC236}">
                    <a16:creationId xmlns:a16="http://schemas.microsoft.com/office/drawing/2014/main" id="{5EB56C61-E11E-8A5F-7ABE-60F9BB402EA8}"/>
                  </a:ext>
                </a:extLst>
              </p:cNvPr>
              <p:cNvCxnSpPr>
                <a:cxnSpLocks noChangeShapeType="1"/>
                <a:stCxn id="123" idx="3"/>
                <a:endCxn id="118" idx="1"/>
              </p:cNvCxnSpPr>
              <p:nvPr/>
            </p:nvCxnSpPr>
            <p:spPr bwMode="auto">
              <a:xfrm>
                <a:off x="5154600" y="1908792"/>
                <a:ext cx="249329" cy="1249"/>
              </a:xfrm>
              <a:prstGeom prst="line">
                <a:avLst/>
              </a:prstGeom>
              <a:noFill/>
              <a:ln w="9525">
                <a:solidFill>
                  <a:schemeClr val="tx1"/>
                </a:solidFill>
                <a:round/>
                <a:headEnd/>
                <a:tailEnd/>
              </a:ln>
            </p:spPr>
          </p:cxnSp>
          <p:cxnSp>
            <p:nvCxnSpPr>
              <p:cNvPr id="121" name="Straight Connector 105">
                <a:extLst>
                  <a:ext uri="{FF2B5EF4-FFF2-40B4-BE49-F238E27FC236}">
                    <a16:creationId xmlns:a16="http://schemas.microsoft.com/office/drawing/2014/main" id="{503B1D7F-4410-0FF2-66DB-F83F982C16D2}"/>
                  </a:ext>
                </a:extLst>
              </p:cNvPr>
              <p:cNvCxnSpPr>
                <a:cxnSpLocks noChangeShapeType="1"/>
                <a:stCxn id="118" idx="3"/>
                <a:endCxn id="119" idx="1"/>
              </p:cNvCxnSpPr>
              <p:nvPr/>
            </p:nvCxnSpPr>
            <p:spPr bwMode="auto">
              <a:xfrm>
                <a:off x="6361603" y="1908792"/>
                <a:ext cx="497573" cy="1588"/>
              </a:xfrm>
              <a:prstGeom prst="line">
                <a:avLst/>
              </a:prstGeom>
              <a:noFill/>
              <a:ln w="9525">
                <a:solidFill>
                  <a:schemeClr val="tx1"/>
                </a:solidFill>
                <a:round/>
                <a:headEnd/>
                <a:tailEnd/>
              </a:ln>
            </p:spPr>
          </p:cxnSp>
          <p:cxnSp>
            <p:nvCxnSpPr>
              <p:cNvPr id="122" name="Straight Connector 106">
                <a:extLst>
                  <a:ext uri="{FF2B5EF4-FFF2-40B4-BE49-F238E27FC236}">
                    <a16:creationId xmlns:a16="http://schemas.microsoft.com/office/drawing/2014/main" id="{8AE8AB9E-3F1B-A26F-4DE8-1B36DC9A1E11}"/>
                  </a:ext>
                </a:extLst>
              </p:cNvPr>
              <p:cNvCxnSpPr>
                <a:cxnSpLocks noChangeShapeType="1"/>
                <a:stCxn id="119" idx="3"/>
              </p:cNvCxnSpPr>
              <p:nvPr/>
            </p:nvCxnSpPr>
            <p:spPr bwMode="auto">
              <a:xfrm>
                <a:off x="7816850" y="1908792"/>
                <a:ext cx="532041" cy="1249"/>
              </a:xfrm>
              <a:prstGeom prst="line">
                <a:avLst/>
              </a:prstGeom>
              <a:noFill/>
              <a:ln w="9525">
                <a:solidFill>
                  <a:schemeClr val="tx1"/>
                </a:solidFill>
                <a:round/>
                <a:headEnd/>
                <a:tailEnd/>
              </a:ln>
            </p:spPr>
          </p:cxnSp>
          <p:sp>
            <p:nvSpPr>
              <p:cNvPr id="123" name="Rectangle 107">
                <a:extLst>
                  <a:ext uri="{FF2B5EF4-FFF2-40B4-BE49-F238E27FC236}">
                    <a16:creationId xmlns:a16="http://schemas.microsoft.com/office/drawing/2014/main" id="{0A6E3661-D781-5038-11E7-C041D3C158A4}"/>
                  </a:ext>
                </a:extLst>
              </p:cNvPr>
              <p:cNvSpPr>
                <a:spLocks noChangeArrowheads="1"/>
              </p:cNvSpPr>
              <p:nvPr/>
            </p:nvSpPr>
            <p:spPr bwMode="auto">
              <a:xfrm>
                <a:off x="5048192" y="1878830"/>
                <a:ext cx="106408" cy="59924"/>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23" name="Group 108">
              <a:extLst>
                <a:ext uri="{FF2B5EF4-FFF2-40B4-BE49-F238E27FC236}">
                  <a16:creationId xmlns:a16="http://schemas.microsoft.com/office/drawing/2014/main" id="{7DC1862C-6395-AFAB-5023-3663FC0422EA}"/>
                </a:ext>
              </a:extLst>
            </p:cNvPr>
            <p:cNvGrpSpPr>
              <a:grpSpLocks/>
            </p:cNvGrpSpPr>
            <p:nvPr/>
          </p:nvGrpSpPr>
          <p:grpSpPr bwMode="auto">
            <a:xfrm>
              <a:off x="1358900" y="5316538"/>
              <a:ext cx="1314450" cy="52387"/>
              <a:chOff x="533400" y="2819400"/>
              <a:chExt cx="1905000" cy="76200"/>
            </a:xfrm>
          </p:grpSpPr>
          <p:sp>
            <p:nvSpPr>
              <p:cNvPr id="115" name="Rectangle 109">
                <a:extLst>
                  <a:ext uri="{FF2B5EF4-FFF2-40B4-BE49-F238E27FC236}">
                    <a16:creationId xmlns:a16="http://schemas.microsoft.com/office/drawing/2014/main" id="{7AF8603B-F55D-EA66-3E18-9189B0F634A8}"/>
                  </a:ext>
                </a:extLst>
              </p:cNvPr>
              <p:cNvSpPr>
                <a:spLocks noChangeArrowheads="1"/>
              </p:cNvSpPr>
              <p:nvPr/>
            </p:nvSpPr>
            <p:spPr bwMode="auto">
              <a:xfrm>
                <a:off x="533400" y="2819400"/>
                <a:ext cx="4572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16" name="Straight Connector 110">
                <a:extLst>
                  <a:ext uri="{FF2B5EF4-FFF2-40B4-BE49-F238E27FC236}">
                    <a16:creationId xmlns:a16="http://schemas.microsoft.com/office/drawing/2014/main" id="{312C86A9-069D-DBA5-8E84-946FEF341011}"/>
                  </a:ext>
                </a:extLst>
              </p:cNvPr>
              <p:cNvCxnSpPr>
                <a:cxnSpLocks noChangeShapeType="1"/>
                <a:stCxn id="115" idx="3"/>
                <a:endCxn id="117" idx="1"/>
              </p:cNvCxnSpPr>
              <p:nvPr/>
            </p:nvCxnSpPr>
            <p:spPr bwMode="auto">
              <a:xfrm>
                <a:off x="990600" y="2857500"/>
                <a:ext cx="762000" cy="1588"/>
              </a:xfrm>
              <a:prstGeom prst="line">
                <a:avLst/>
              </a:prstGeom>
              <a:noFill/>
              <a:ln w="9525">
                <a:solidFill>
                  <a:schemeClr val="tx1"/>
                </a:solidFill>
                <a:round/>
                <a:headEnd/>
                <a:tailEnd/>
              </a:ln>
            </p:spPr>
          </p:cxnSp>
          <p:sp>
            <p:nvSpPr>
              <p:cNvPr id="117" name="Rectangle 111">
                <a:extLst>
                  <a:ext uri="{FF2B5EF4-FFF2-40B4-BE49-F238E27FC236}">
                    <a16:creationId xmlns:a16="http://schemas.microsoft.com/office/drawing/2014/main" id="{180F6905-7184-491F-9B6F-BE79FA4086A7}"/>
                  </a:ext>
                </a:extLst>
              </p:cNvPr>
              <p:cNvSpPr>
                <a:spLocks noChangeArrowheads="1"/>
              </p:cNvSpPr>
              <p:nvPr/>
            </p:nvSpPr>
            <p:spPr bwMode="auto">
              <a:xfrm>
                <a:off x="1752600" y="2819400"/>
                <a:ext cx="6858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24" name="Group 112">
              <a:extLst>
                <a:ext uri="{FF2B5EF4-FFF2-40B4-BE49-F238E27FC236}">
                  <a16:creationId xmlns:a16="http://schemas.microsoft.com/office/drawing/2014/main" id="{B459D08D-020E-9FE9-63F8-4CBA9FCF36A2}"/>
                </a:ext>
              </a:extLst>
            </p:cNvPr>
            <p:cNvGrpSpPr>
              <a:grpSpLocks/>
            </p:cNvGrpSpPr>
            <p:nvPr/>
          </p:nvGrpSpPr>
          <p:grpSpPr bwMode="auto">
            <a:xfrm>
              <a:off x="993775" y="5187950"/>
              <a:ext cx="1314450" cy="52388"/>
              <a:chOff x="533400" y="2514600"/>
              <a:chExt cx="1905000" cy="76200"/>
            </a:xfrm>
          </p:grpSpPr>
          <p:sp>
            <p:nvSpPr>
              <p:cNvPr id="112" name="Rectangle 113">
                <a:extLst>
                  <a:ext uri="{FF2B5EF4-FFF2-40B4-BE49-F238E27FC236}">
                    <a16:creationId xmlns:a16="http://schemas.microsoft.com/office/drawing/2014/main" id="{981F74FB-63CD-72A8-DE75-166D40C505A5}"/>
                  </a:ext>
                </a:extLst>
              </p:cNvPr>
              <p:cNvSpPr>
                <a:spLocks noChangeArrowheads="1"/>
              </p:cNvSpPr>
              <p:nvPr/>
            </p:nvSpPr>
            <p:spPr bwMode="auto">
              <a:xfrm>
                <a:off x="533400" y="2514600"/>
                <a:ext cx="990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13" name="Straight Connector 114">
                <a:extLst>
                  <a:ext uri="{FF2B5EF4-FFF2-40B4-BE49-F238E27FC236}">
                    <a16:creationId xmlns:a16="http://schemas.microsoft.com/office/drawing/2014/main" id="{CDA36582-5EA2-AE62-8604-B55861C4B73F}"/>
                  </a:ext>
                </a:extLst>
              </p:cNvPr>
              <p:cNvCxnSpPr>
                <a:cxnSpLocks noChangeShapeType="1"/>
                <a:stCxn id="112" idx="3"/>
                <a:endCxn id="114" idx="1"/>
              </p:cNvCxnSpPr>
              <p:nvPr/>
            </p:nvCxnSpPr>
            <p:spPr bwMode="auto">
              <a:xfrm>
                <a:off x="1524000" y="2552700"/>
                <a:ext cx="762000" cy="1588"/>
              </a:xfrm>
              <a:prstGeom prst="line">
                <a:avLst/>
              </a:prstGeom>
              <a:noFill/>
              <a:ln w="9525">
                <a:solidFill>
                  <a:schemeClr val="tx1"/>
                </a:solidFill>
                <a:round/>
                <a:headEnd/>
                <a:tailEnd/>
              </a:ln>
            </p:spPr>
          </p:cxnSp>
          <p:sp>
            <p:nvSpPr>
              <p:cNvPr id="114" name="Rectangle 115">
                <a:extLst>
                  <a:ext uri="{FF2B5EF4-FFF2-40B4-BE49-F238E27FC236}">
                    <a16:creationId xmlns:a16="http://schemas.microsoft.com/office/drawing/2014/main" id="{E9D36F76-66AF-8108-3C68-F96C502704E4}"/>
                  </a:ext>
                </a:extLst>
              </p:cNvPr>
              <p:cNvSpPr>
                <a:spLocks noChangeArrowheads="1"/>
              </p:cNvSpPr>
              <p:nvPr/>
            </p:nvSpPr>
            <p:spPr bwMode="auto">
              <a:xfrm>
                <a:off x="2286000" y="2514600"/>
                <a:ext cx="1524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25" name="Group 116">
              <a:extLst>
                <a:ext uri="{FF2B5EF4-FFF2-40B4-BE49-F238E27FC236}">
                  <a16:creationId xmlns:a16="http://schemas.microsoft.com/office/drawing/2014/main" id="{699CCA78-43FA-4DDA-E722-52271CE3A21C}"/>
                </a:ext>
              </a:extLst>
            </p:cNvPr>
            <p:cNvGrpSpPr>
              <a:grpSpLocks/>
            </p:cNvGrpSpPr>
            <p:nvPr/>
          </p:nvGrpSpPr>
          <p:grpSpPr bwMode="auto">
            <a:xfrm>
              <a:off x="1573212" y="5443538"/>
              <a:ext cx="1360485" cy="52387"/>
              <a:chOff x="465890" y="3124200"/>
              <a:chExt cx="1972510" cy="76200"/>
            </a:xfrm>
          </p:grpSpPr>
          <p:sp>
            <p:nvSpPr>
              <p:cNvPr id="109" name="Rectangle 117">
                <a:extLst>
                  <a:ext uri="{FF2B5EF4-FFF2-40B4-BE49-F238E27FC236}">
                    <a16:creationId xmlns:a16="http://schemas.microsoft.com/office/drawing/2014/main" id="{4AAB7BF9-53A6-8A3B-25F9-460AEBC73B04}"/>
                  </a:ext>
                </a:extLst>
              </p:cNvPr>
              <p:cNvSpPr>
                <a:spLocks noChangeArrowheads="1"/>
              </p:cNvSpPr>
              <p:nvPr/>
            </p:nvSpPr>
            <p:spPr bwMode="auto">
              <a:xfrm>
                <a:off x="465890" y="3124200"/>
                <a:ext cx="152399"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10" name="Straight Connector 118">
                <a:extLst>
                  <a:ext uri="{FF2B5EF4-FFF2-40B4-BE49-F238E27FC236}">
                    <a16:creationId xmlns:a16="http://schemas.microsoft.com/office/drawing/2014/main" id="{381EAE83-E15C-2A1F-E4E0-A568B986C603}"/>
                  </a:ext>
                </a:extLst>
              </p:cNvPr>
              <p:cNvCxnSpPr>
                <a:cxnSpLocks noChangeShapeType="1"/>
                <a:stCxn id="109" idx="3"/>
                <a:endCxn id="111" idx="1"/>
              </p:cNvCxnSpPr>
              <p:nvPr/>
            </p:nvCxnSpPr>
            <p:spPr bwMode="auto">
              <a:xfrm>
                <a:off x="618289" y="3162300"/>
                <a:ext cx="753310" cy="2303"/>
              </a:xfrm>
              <a:prstGeom prst="line">
                <a:avLst/>
              </a:prstGeom>
              <a:noFill/>
              <a:ln w="9525">
                <a:solidFill>
                  <a:schemeClr val="tx1"/>
                </a:solidFill>
                <a:round/>
                <a:headEnd/>
                <a:tailEnd/>
              </a:ln>
            </p:spPr>
          </p:cxnSp>
          <p:sp>
            <p:nvSpPr>
              <p:cNvPr id="111" name="Rectangle 119">
                <a:extLst>
                  <a:ext uri="{FF2B5EF4-FFF2-40B4-BE49-F238E27FC236}">
                    <a16:creationId xmlns:a16="http://schemas.microsoft.com/office/drawing/2014/main" id="{F2C1BDA0-7020-D262-B322-7FF5D40E676D}"/>
                  </a:ext>
                </a:extLst>
              </p:cNvPr>
              <p:cNvSpPr>
                <a:spLocks noChangeArrowheads="1"/>
              </p:cNvSpPr>
              <p:nvPr/>
            </p:nvSpPr>
            <p:spPr bwMode="auto">
              <a:xfrm>
                <a:off x="1371600" y="3124200"/>
                <a:ext cx="10668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26" name="Group 120">
              <a:extLst>
                <a:ext uri="{FF2B5EF4-FFF2-40B4-BE49-F238E27FC236}">
                  <a16:creationId xmlns:a16="http://schemas.microsoft.com/office/drawing/2014/main" id="{466B71D0-0129-51CB-0904-EEA40027CED0}"/>
                </a:ext>
              </a:extLst>
            </p:cNvPr>
            <p:cNvGrpSpPr>
              <a:grpSpLocks/>
            </p:cNvGrpSpPr>
            <p:nvPr/>
          </p:nvGrpSpPr>
          <p:grpSpPr bwMode="auto">
            <a:xfrm>
              <a:off x="736600" y="5060950"/>
              <a:ext cx="1419225" cy="52388"/>
              <a:chOff x="533400" y="2209800"/>
              <a:chExt cx="2057400" cy="76200"/>
            </a:xfrm>
          </p:grpSpPr>
          <p:sp>
            <p:nvSpPr>
              <p:cNvPr id="106" name="Rectangle 121">
                <a:extLst>
                  <a:ext uri="{FF2B5EF4-FFF2-40B4-BE49-F238E27FC236}">
                    <a16:creationId xmlns:a16="http://schemas.microsoft.com/office/drawing/2014/main" id="{007B162B-F4C3-5481-E182-E78500F9A493}"/>
                  </a:ext>
                </a:extLst>
              </p:cNvPr>
              <p:cNvSpPr>
                <a:spLocks noChangeArrowheads="1"/>
              </p:cNvSpPr>
              <p:nvPr/>
            </p:nvSpPr>
            <p:spPr bwMode="auto">
              <a:xfrm>
                <a:off x="533400" y="2209800"/>
                <a:ext cx="1371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07" name="Straight Connector 122">
                <a:extLst>
                  <a:ext uri="{FF2B5EF4-FFF2-40B4-BE49-F238E27FC236}">
                    <a16:creationId xmlns:a16="http://schemas.microsoft.com/office/drawing/2014/main" id="{3D1B0F02-59D7-E0F0-E66C-4B24DB56D00A}"/>
                  </a:ext>
                </a:extLst>
              </p:cNvPr>
              <p:cNvCxnSpPr>
                <a:cxnSpLocks noChangeShapeType="1"/>
                <a:stCxn id="106" idx="3"/>
                <a:endCxn id="108" idx="1"/>
              </p:cNvCxnSpPr>
              <p:nvPr/>
            </p:nvCxnSpPr>
            <p:spPr bwMode="auto">
              <a:xfrm>
                <a:off x="1905000" y="2247900"/>
                <a:ext cx="533400" cy="1588"/>
              </a:xfrm>
              <a:prstGeom prst="line">
                <a:avLst/>
              </a:prstGeom>
              <a:noFill/>
              <a:ln w="9525">
                <a:solidFill>
                  <a:schemeClr val="tx1"/>
                </a:solidFill>
                <a:round/>
                <a:headEnd/>
                <a:tailEnd/>
              </a:ln>
            </p:spPr>
          </p:cxnSp>
          <p:sp>
            <p:nvSpPr>
              <p:cNvPr id="108" name="Rectangle 123">
                <a:extLst>
                  <a:ext uri="{FF2B5EF4-FFF2-40B4-BE49-F238E27FC236}">
                    <a16:creationId xmlns:a16="http://schemas.microsoft.com/office/drawing/2014/main" id="{84C9EF5C-EE01-92BE-7480-888F5156EC99}"/>
                  </a:ext>
                </a:extLst>
              </p:cNvPr>
              <p:cNvSpPr>
                <a:spLocks noChangeArrowheads="1"/>
              </p:cNvSpPr>
              <p:nvPr/>
            </p:nvSpPr>
            <p:spPr bwMode="auto">
              <a:xfrm>
                <a:off x="2438400" y="2209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27" name="Group 124">
              <a:extLst>
                <a:ext uri="{FF2B5EF4-FFF2-40B4-BE49-F238E27FC236}">
                  <a16:creationId xmlns:a16="http://schemas.microsoft.com/office/drawing/2014/main" id="{F83779F0-4010-0A52-B4D5-41BDD3F793CF}"/>
                </a:ext>
              </a:extLst>
            </p:cNvPr>
            <p:cNvGrpSpPr>
              <a:grpSpLocks/>
            </p:cNvGrpSpPr>
            <p:nvPr/>
          </p:nvGrpSpPr>
          <p:grpSpPr bwMode="auto">
            <a:xfrm>
              <a:off x="1725613" y="5572620"/>
              <a:ext cx="1419224" cy="52399"/>
              <a:chOff x="381000" y="3429000"/>
              <a:chExt cx="2057400" cy="76200"/>
            </a:xfrm>
          </p:grpSpPr>
          <p:cxnSp>
            <p:nvCxnSpPr>
              <p:cNvPr id="103" name="Straight Connector 125">
                <a:extLst>
                  <a:ext uri="{FF2B5EF4-FFF2-40B4-BE49-F238E27FC236}">
                    <a16:creationId xmlns:a16="http://schemas.microsoft.com/office/drawing/2014/main" id="{89636C41-9B6A-C527-32D2-04F6BC690BC7}"/>
                  </a:ext>
                </a:extLst>
              </p:cNvPr>
              <p:cNvCxnSpPr>
                <a:cxnSpLocks noChangeShapeType="1"/>
                <a:stCxn id="105" idx="3"/>
                <a:endCxn id="104" idx="1"/>
              </p:cNvCxnSpPr>
              <p:nvPr/>
            </p:nvCxnSpPr>
            <p:spPr bwMode="auto">
              <a:xfrm>
                <a:off x="533400" y="3467100"/>
                <a:ext cx="533400" cy="1588"/>
              </a:xfrm>
              <a:prstGeom prst="line">
                <a:avLst/>
              </a:prstGeom>
              <a:noFill/>
              <a:ln w="9525">
                <a:solidFill>
                  <a:schemeClr val="tx1"/>
                </a:solidFill>
                <a:round/>
                <a:headEnd/>
                <a:tailEnd/>
              </a:ln>
            </p:spPr>
          </p:cxnSp>
          <p:sp>
            <p:nvSpPr>
              <p:cNvPr id="104" name="Rectangle 126">
                <a:extLst>
                  <a:ext uri="{FF2B5EF4-FFF2-40B4-BE49-F238E27FC236}">
                    <a16:creationId xmlns:a16="http://schemas.microsoft.com/office/drawing/2014/main" id="{DC8A24B0-3F75-9D7F-2143-AD24476E6802}"/>
                  </a:ext>
                </a:extLst>
              </p:cNvPr>
              <p:cNvSpPr>
                <a:spLocks noChangeArrowheads="1"/>
              </p:cNvSpPr>
              <p:nvPr/>
            </p:nvSpPr>
            <p:spPr bwMode="auto">
              <a:xfrm>
                <a:off x="1066800" y="3429000"/>
                <a:ext cx="13716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sp>
            <p:nvSpPr>
              <p:cNvPr id="105" name="Rectangle 127">
                <a:extLst>
                  <a:ext uri="{FF2B5EF4-FFF2-40B4-BE49-F238E27FC236}">
                    <a16:creationId xmlns:a16="http://schemas.microsoft.com/office/drawing/2014/main" id="{43C0C8D0-41AE-D6E0-6678-55786CAFC33D}"/>
                  </a:ext>
                </a:extLst>
              </p:cNvPr>
              <p:cNvSpPr>
                <a:spLocks noChangeArrowheads="1"/>
              </p:cNvSpPr>
              <p:nvPr/>
            </p:nvSpPr>
            <p:spPr bwMode="auto">
              <a:xfrm>
                <a:off x="381000" y="3429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28" name="Group 128">
              <a:extLst>
                <a:ext uri="{FF2B5EF4-FFF2-40B4-BE49-F238E27FC236}">
                  <a16:creationId xmlns:a16="http://schemas.microsoft.com/office/drawing/2014/main" id="{CD8E75B6-542B-E480-3AB9-0FE047CB574A}"/>
                </a:ext>
              </a:extLst>
            </p:cNvPr>
            <p:cNvGrpSpPr>
              <a:grpSpLocks/>
            </p:cNvGrpSpPr>
            <p:nvPr/>
          </p:nvGrpSpPr>
          <p:grpSpPr bwMode="auto">
            <a:xfrm>
              <a:off x="1981199" y="5701301"/>
              <a:ext cx="1523994" cy="52399"/>
              <a:chOff x="381000" y="3733800"/>
              <a:chExt cx="2209800" cy="76200"/>
            </a:xfrm>
          </p:grpSpPr>
          <p:cxnSp>
            <p:nvCxnSpPr>
              <p:cNvPr id="98" name="Straight Connector 129">
                <a:extLst>
                  <a:ext uri="{FF2B5EF4-FFF2-40B4-BE49-F238E27FC236}">
                    <a16:creationId xmlns:a16="http://schemas.microsoft.com/office/drawing/2014/main" id="{880F8C19-F128-52F4-DDBE-E5CB057A96F8}"/>
                  </a:ext>
                </a:extLst>
              </p:cNvPr>
              <p:cNvCxnSpPr>
                <a:cxnSpLocks noChangeShapeType="1"/>
                <a:stCxn id="101" idx="3"/>
                <a:endCxn id="99" idx="1"/>
              </p:cNvCxnSpPr>
              <p:nvPr/>
            </p:nvCxnSpPr>
            <p:spPr bwMode="auto">
              <a:xfrm>
                <a:off x="533400" y="3771900"/>
                <a:ext cx="152400" cy="1588"/>
              </a:xfrm>
              <a:prstGeom prst="line">
                <a:avLst/>
              </a:prstGeom>
              <a:noFill/>
              <a:ln w="9525">
                <a:solidFill>
                  <a:schemeClr val="tx1"/>
                </a:solidFill>
                <a:round/>
                <a:headEnd/>
                <a:tailEnd/>
              </a:ln>
            </p:spPr>
          </p:cxnSp>
          <p:sp>
            <p:nvSpPr>
              <p:cNvPr id="99" name="Rectangle 130">
                <a:extLst>
                  <a:ext uri="{FF2B5EF4-FFF2-40B4-BE49-F238E27FC236}">
                    <a16:creationId xmlns:a16="http://schemas.microsoft.com/office/drawing/2014/main" id="{46BB17B2-A95C-3795-A587-BF1D4B7EE33B}"/>
                  </a:ext>
                </a:extLst>
              </p:cNvPr>
              <p:cNvSpPr>
                <a:spLocks noChangeArrowheads="1"/>
              </p:cNvSpPr>
              <p:nvPr/>
            </p:nvSpPr>
            <p:spPr bwMode="auto">
              <a:xfrm>
                <a:off x="685800" y="3733800"/>
                <a:ext cx="12192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100" name="Straight Connector 131">
                <a:extLst>
                  <a:ext uri="{FF2B5EF4-FFF2-40B4-BE49-F238E27FC236}">
                    <a16:creationId xmlns:a16="http://schemas.microsoft.com/office/drawing/2014/main" id="{6C008D5F-9241-3E47-FC00-845CE0129CEF}"/>
                  </a:ext>
                </a:extLst>
              </p:cNvPr>
              <p:cNvCxnSpPr>
                <a:cxnSpLocks noChangeShapeType="1"/>
                <a:stCxn id="99" idx="3"/>
                <a:endCxn id="102" idx="1"/>
              </p:cNvCxnSpPr>
              <p:nvPr/>
            </p:nvCxnSpPr>
            <p:spPr bwMode="auto">
              <a:xfrm>
                <a:off x="1905000" y="3771900"/>
                <a:ext cx="533400" cy="1588"/>
              </a:xfrm>
              <a:prstGeom prst="line">
                <a:avLst/>
              </a:prstGeom>
              <a:noFill/>
              <a:ln w="9525">
                <a:solidFill>
                  <a:schemeClr val="tx1"/>
                </a:solidFill>
                <a:round/>
                <a:headEnd/>
                <a:tailEnd/>
              </a:ln>
            </p:spPr>
          </p:cxnSp>
          <p:sp>
            <p:nvSpPr>
              <p:cNvPr id="101" name="Rectangle 132">
                <a:extLst>
                  <a:ext uri="{FF2B5EF4-FFF2-40B4-BE49-F238E27FC236}">
                    <a16:creationId xmlns:a16="http://schemas.microsoft.com/office/drawing/2014/main" id="{6A458F9F-01FC-5EB2-D6CA-BF64DF361CAF}"/>
                  </a:ext>
                </a:extLst>
              </p:cNvPr>
              <p:cNvSpPr>
                <a:spLocks noChangeArrowheads="1"/>
              </p:cNvSpPr>
              <p:nvPr/>
            </p:nvSpPr>
            <p:spPr bwMode="auto">
              <a:xfrm>
                <a:off x="381000" y="3733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sp>
            <p:nvSpPr>
              <p:cNvPr id="102" name="Rectangle 133">
                <a:extLst>
                  <a:ext uri="{FF2B5EF4-FFF2-40B4-BE49-F238E27FC236}">
                    <a16:creationId xmlns:a16="http://schemas.microsoft.com/office/drawing/2014/main" id="{C0ADAF40-1BB2-0349-650C-C9DD075838F6}"/>
                  </a:ext>
                </a:extLst>
              </p:cNvPr>
              <p:cNvSpPr>
                <a:spLocks noChangeArrowheads="1"/>
              </p:cNvSpPr>
              <p:nvPr/>
            </p:nvSpPr>
            <p:spPr bwMode="auto">
              <a:xfrm>
                <a:off x="2438400" y="3733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29" name="Group 134">
              <a:extLst>
                <a:ext uri="{FF2B5EF4-FFF2-40B4-BE49-F238E27FC236}">
                  <a16:creationId xmlns:a16="http://schemas.microsoft.com/office/drawing/2014/main" id="{498DADFD-FA60-18B9-C0A4-C979535B6D00}"/>
                </a:ext>
              </a:extLst>
            </p:cNvPr>
            <p:cNvGrpSpPr>
              <a:grpSpLocks/>
            </p:cNvGrpSpPr>
            <p:nvPr/>
          </p:nvGrpSpPr>
          <p:grpSpPr bwMode="auto">
            <a:xfrm>
              <a:off x="387349" y="4933950"/>
              <a:ext cx="1523997" cy="52388"/>
              <a:chOff x="381000" y="1905000"/>
              <a:chExt cx="2209800" cy="76200"/>
            </a:xfrm>
          </p:grpSpPr>
          <p:sp>
            <p:nvSpPr>
              <p:cNvPr id="93" name="Rectangle 135">
                <a:extLst>
                  <a:ext uri="{FF2B5EF4-FFF2-40B4-BE49-F238E27FC236}">
                    <a16:creationId xmlns:a16="http://schemas.microsoft.com/office/drawing/2014/main" id="{5983CBC8-E22B-008F-C74B-6E15F8F2E1A1}"/>
                  </a:ext>
                </a:extLst>
              </p:cNvPr>
              <p:cNvSpPr>
                <a:spLocks noChangeArrowheads="1"/>
              </p:cNvSpPr>
              <p:nvPr/>
            </p:nvSpPr>
            <p:spPr bwMode="auto">
              <a:xfrm>
                <a:off x="890494" y="1905000"/>
                <a:ext cx="1371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94" name="Straight Connector 136">
                <a:extLst>
                  <a:ext uri="{FF2B5EF4-FFF2-40B4-BE49-F238E27FC236}">
                    <a16:creationId xmlns:a16="http://schemas.microsoft.com/office/drawing/2014/main" id="{C3A448E5-1BCD-733E-4E37-15D0BCA7923F}"/>
                  </a:ext>
                </a:extLst>
              </p:cNvPr>
              <p:cNvCxnSpPr>
                <a:cxnSpLocks noChangeShapeType="1"/>
                <a:stCxn id="96" idx="3"/>
                <a:endCxn id="93" idx="1"/>
              </p:cNvCxnSpPr>
              <p:nvPr/>
            </p:nvCxnSpPr>
            <p:spPr bwMode="auto">
              <a:xfrm>
                <a:off x="533400" y="1943100"/>
                <a:ext cx="357094" cy="1588"/>
              </a:xfrm>
              <a:prstGeom prst="line">
                <a:avLst/>
              </a:prstGeom>
              <a:noFill/>
              <a:ln w="9525">
                <a:solidFill>
                  <a:schemeClr val="tx1"/>
                </a:solidFill>
                <a:round/>
                <a:headEnd/>
                <a:tailEnd/>
              </a:ln>
            </p:spPr>
          </p:cxnSp>
          <p:cxnSp>
            <p:nvCxnSpPr>
              <p:cNvPr id="95" name="Straight Connector 137">
                <a:extLst>
                  <a:ext uri="{FF2B5EF4-FFF2-40B4-BE49-F238E27FC236}">
                    <a16:creationId xmlns:a16="http://schemas.microsoft.com/office/drawing/2014/main" id="{5DCBA16E-592C-C1F2-A3FA-ED3D249DCCB2}"/>
                  </a:ext>
                </a:extLst>
              </p:cNvPr>
              <p:cNvCxnSpPr>
                <a:cxnSpLocks noChangeShapeType="1"/>
                <a:stCxn id="93" idx="3"/>
                <a:endCxn id="97" idx="1"/>
              </p:cNvCxnSpPr>
              <p:nvPr/>
            </p:nvCxnSpPr>
            <p:spPr bwMode="auto">
              <a:xfrm>
                <a:off x="2262094" y="1943100"/>
                <a:ext cx="176306" cy="1588"/>
              </a:xfrm>
              <a:prstGeom prst="line">
                <a:avLst/>
              </a:prstGeom>
              <a:noFill/>
              <a:ln w="9525">
                <a:solidFill>
                  <a:schemeClr val="tx1"/>
                </a:solidFill>
                <a:round/>
                <a:headEnd/>
                <a:tailEnd/>
              </a:ln>
            </p:spPr>
          </p:cxnSp>
          <p:sp>
            <p:nvSpPr>
              <p:cNvPr id="96" name="Rectangle 138">
                <a:extLst>
                  <a:ext uri="{FF2B5EF4-FFF2-40B4-BE49-F238E27FC236}">
                    <a16:creationId xmlns:a16="http://schemas.microsoft.com/office/drawing/2014/main" id="{7C525E77-66BB-A8D8-2F26-C281BAE556C0}"/>
                  </a:ext>
                </a:extLst>
              </p:cNvPr>
              <p:cNvSpPr>
                <a:spLocks noChangeArrowheads="1"/>
              </p:cNvSpPr>
              <p:nvPr/>
            </p:nvSpPr>
            <p:spPr bwMode="auto">
              <a:xfrm>
                <a:off x="381000" y="1905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sp>
            <p:nvSpPr>
              <p:cNvPr id="97" name="Rectangle 139">
                <a:extLst>
                  <a:ext uri="{FF2B5EF4-FFF2-40B4-BE49-F238E27FC236}">
                    <a16:creationId xmlns:a16="http://schemas.microsoft.com/office/drawing/2014/main" id="{CA0C7730-3770-F910-7B2E-E7A16EDEDC1E}"/>
                  </a:ext>
                </a:extLst>
              </p:cNvPr>
              <p:cNvSpPr>
                <a:spLocks noChangeArrowheads="1"/>
              </p:cNvSpPr>
              <p:nvPr/>
            </p:nvSpPr>
            <p:spPr bwMode="auto">
              <a:xfrm>
                <a:off x="2438400" y="1905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sp>
          <p:nvSpPr>
            <p:cNvPr id="30" name="TextBox 140">
              <a:extLst>
                <a:ext uri="{FF2B5EF4-FFF2-40B4-BE49-F238E27FC236}">
                  <a16:creationId xmlns:a16="http://schemas.microsoft.com/office/drawing/2014/main" id="{1A647C23-1E3C-BFD5-4233-07BE14E463E2}"/>
                </a:ext>
              </a:extLst>
            </p:cNvPr>
            <p:cNvSpPr txBox="1">
              <a:spLocks noChangeArrowheads="1"/>
            </p:cNvSpPr>
            <p:nvPr/>
          </p:nvSpPr>
          <p:spPr bwMode="auto">
            <a:xfrm>
              <a:off x="493713" y="4191000"/>
              <a:ext cx="3176587" cy="283115"/>
            </a:xfrm>
            <a:prstGeom prst="rect">
              <a:avLst/>
            </a:prstGeom>
            <a:noFill/>
            <a:ln w="9525">
              <a:noFill/>
              <a:miter lim="800000"/>
              <a:headEnd/>
              <a:tailEnd/>
            </a:ln>
          </p:spPr>
          <p:txBody>
            <a:bodyPr wrap="square">
              <a:prstTxWarp prst="textNoShape">
                <a:avLst/>
              </a:prstTxWarp>
              <a:spAutoFit/>
            </a:bodyPr>
            <a:lstStyle/>
            <a:p>
              <a:r>
                <a:rPr lang="en-US" sz="1600">
                  <a:latin typeface="Calibri" charset="0"/>
                </a:rPr>
                <a:t>Quality calibration and annotation</a:t>
              </a:r>
            </a:p>
          </p:txBody>
        </p:sp>
        <p:sp>
          <p:nvSpPr>
            <p:cNvPr id="31" name="TextBox 30">
              <a:extLst>
                <a:ext uri="{FF2B5EF4-FFF2-40B4-BE49-F238E27FC236}">
                  <a16:creationId xmlns:a16="http://schemas.microsoft.com/office/drawing/2014/main" id="{966CCE36-B953-91CD-708F-9D294EA0F275}"/>
                </a:ext>
              </a:extLst>
            </p:cNvPr>
            <p:cNvSpPr txBox="1"/>
            <p:nvPr/>
          </p:nvSpPr>
          <p:spPr>
            <a:xfrm>
              <a:off x="519113" y="5867400"/>
              <a:ext cx="3359150" cy="694920"/>
            </a:xfrm>
            <a:prstGeom prst="rect">
              <a:avLst/>
            </a:prstGeom>
          </p:spPr>
          <p:style>
            <a:lnRef idx="2">
              <a:schemeClr val="accent1"/>
            </a:lnRef>
            <a:fillRef idx="1">
              <a:schemeClr val="lt1"/>
            </a:fillRef>
            <a:effectRef idx="0">
              <a:schemeClr val="accent1"/>
            </a:effectRef>
            <a:fontRef idx="minor">
              <a:schemeClr val="dk1"/>
            </a:fontRef>
          </p:style>
          <p:txBody>
            <a:bodyPr wrap="square">
              <a:prstTxWarp prst="textNoShape">
                <a:avLst/>
              </a:prstTxWarp>
              <a:spAutoFit/>
            </a:bodyPr>
            <a:lstStyle/>
            <a:p>
              <a:r>
                <a:rPr lang="en-US" sz="1600" dirty="0">
                  <a:solidFill>
                    <a:srgbClr val="000000"/>
                  </a:solidFill>
                  <a:ea typeface="ＭＳ Ｐゴシック" charset="-128"/>
                  <a:cs typeface="ＭＳ Ｐゴシック" charset="-128"/>
                </a:rPr>
                <a:t>The quality of each read is calibrated and additional information annotated for downstream analyses</a:t>
              </a:r>
            </a:p>
          </p:txBody>
        </p:sp>
        <p:sp>
          <p:nvSpPr>
            <p:cNvPr id="32" name="TextBox 31">
              <a:extLst>
                <a:ext uri="{FF2B5EF4-FFF2-40B4-BE49-F238E27FC236}">
                  <a16:creationId xmlns:a16="http://schemas.microsoft.com/office/drawing/2014/main" id="{EC6B542E-CCC8-597D-8B34-D97188B178B0}"/>
                </a:ext>
              </a:extLst>
            </p:cNvPr>
            <p:cNvSpPr txBox="1"/>
            <p:nvPr/>
          </p:nvSpPr>
          <p:spPr>
            <a:xfrm>
              <a:off x="4986338" y="3048000"/>
              <a:ext cx="3382962" cy="489018"/>
            </a:xfrm>
            <a:prstGeom prst="rect">
              <a:avLst/>
            </a:prstGeom>
          </p:spPr>
          <p:style>
            <a:lnRef idx="2">
              <a:schemeClr val="accent1"/>
            </a:lnRef>
            <a:fillRef idx="1">
              <a:schemeClr val="lt1"/>
            </a:fillRef>
            <a:effectRef idx="0">
              <a:schemeClr val="accent1"/>
            </a:effectRef>
            <a:fontRef idx="minor">
              <a:schemeClr val="dk1"/>
            </a:fontRef>
          </p:style>
          <p:txBody>
            <a:bodyPr wrap="square">
              <a:prstTxWarp prst="textNoShape">
                <a:avLst/>
              </a:prstTxWarp>
              <a:spAutoFit/>
            </a:bodyPr>
            <a:lstStyle/>
            <a:p>
              <a:r>
                <a:rPr lang="en-US" sz="1600" dirty="0">
                  <a:solidFill>
                    <a:srgbClr val="000000"/>
                  </a:solidFill>
                  <a:ea typeface="ＭＳ Ｐゴシック" charset="-128"/>
                  <a:cs typeface="ＭＳ Ｐゴシック" charset="-128"/>
                </a:rPr>
                <a:t>The origin of each read from the human genome sequence is found</a:t>
              </a:r>
            </a:p>
          </p:txBody>
        </p:sp>
        <p:sp>
          <p:nvSpPr>
            <p:cNvPr id="33" name="TextBox 143">
              <a:extLst>
                <a:ext uri="{FF2B5EF4-FFF2-40B4-BE49-F238E27FC236}">
                  <a16:creationId xmlns:a16="http://schemas.microsoft.com/office/drawing/2014/main" id="{E8811E20-1D84-F178-ADD5-BC5DA5F53BB6}"/>
                </a:ext>
              </a:extLst>
            </p:cNvPr>
            <p:cNvSpPr txBox="1">
              <a:spLocks noChangeArrowheads="1"/>
            </p:cNvSpPr>
            <p:nvPr/>
          </p:nvSpPr>
          <p:spPr bwMode="auto">
            <a:xfrm>
              <a:off x="7007225" y="4776787"/>
              <a:ext cx="1460500" cy="386067"/>
            </a:xfrm>
            <a:prstGeom prst="rect">
              <a:avLst/>
            </a:prstGeom>
            <a:noFill/>
            <a:ln w="9525">
              <a:noFill/>
              <a:miter lim="800000"/>
              <a:headEnd/>
              <a:tailEnd/>
            </a:ln>
          </p:spPr>
          <p:txBody>
            <a:bodyPr wrap="square">
              <a:prstTxWarp prst="textNoShape">
                <a:avLst/>
              </a:prstTxWarp>
              <a:spAutoFit/>
            </a:bodyPr>
            <a:lstStyle/>
            <a:p>
              <a:r>
                <a:rPr lang="en-US" sz="1200">
                  <a:latin typeface="Calibri" charset="0"/>
                </a:rPr>
                <a:t>Human reference genome</a:t>
              </a:r>
            </a:p>
          </p:txBody>
        </p:sp>
        <p:grpSp>
          <p:nvGrpSpPr>
            <p:cNvPr id="34" name="Group 144">
              <a:extLst>
                <a:ext uri="{FF2B5EF4-FFF2-40B4-BE49-F238E27FC236}">
                  <a16:creationId xmlns:a16="http://schemas.microsoft.com/office/drawing/2014/main" id="{0363165E-251E-AE96-EBA8-62A3F0FC6334}"/>
                </a:ext>
              </a:extLst>
            </p:cNvPr>
            <p:cNvGrpSpPr>
              <a:grpSpLocks/>
            </p:cNvGrpSpPr>
            <p:nvPr/>
          </p:nvGrpSpPr>
          <p:grpSpPr bwMode="auto">
            <a:xfrm>
              <a:off x="4879975" y="4754563"/>
              <a:ext cx="3300413" cy="60325"/>
              <a:chOff x="5048192" y="1878830"/>
              <a:chExt cx="3300699" cy="59924"/>
            </a:xfrm>
          </p:grpSpPr>
          <p:sp>
            <p:nvSpPr>
              <p:cNvPr id="87" name="Rectangle 145">
                <a:extLst>
                  <a:ext uri="{FF2B5EF4-FFF2-40B4-BE49-F238E27FC236}">
                    <a16:creationId xmlns:a16="http://schemas.microsoft.com/office/drawing/2014/main" id="{9A62BB01-3B84-7E97-8AC6-153E18A6467F}"/>
                  </a:ext>
                </a:extLst>
              </p:cNvPr>
              <p:cNvSpPr>
                <a:spLocks noChangeArrowheads="1"/>
              </p:cNvSpPr>
              <p:nvPr/>
            </p:nvSpPr>
            <p:spPr bwMode="auto">
              <a:xfrm>
                <a:off x="5403929" y="1878830"/>
                <a:ext cx="957674" cy="59924"/>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sp>
            <p:nvSpPr>
              <p:cNvPr id="88" name="Rectangle 146">
                <a:extLst>
                  <a:ext uri="{FF2B5EF4-FFF2-40B4-BE49-F238E27FC236}">
                    <a16:creationId xmlns:a16="http://schemas.microsoft.com/office/drawing/2014/main" id="{C0C5930B-0C52-2005-AA7A-D6177EE96165}"/>
                  </a:ext>
                </a:extLst>
              </p:cNvPr>
              <p:cNvSpPr>
                <a:spLocks noChangeArrowheads="1"/>
              </p:cNvSpPr>
              <p:nvPr/>
            </p:nvSpPr>
            <p:spPr bwMode="auto">
              <a:xfrm>
                <a:off x="6859176" y="1878830"/>
                <a:ext cx="957674" cy="59924"/>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a:latin typeface="Calibri" charset="0"/>
                </a:endParaRPr>
              </a:p>
            </p:txBody>
          </p:sp>
          <p:cxnSp>
            <p:nvCxnSpPr>
              <p:cNvPr id="89" name="Straight Connector 147">
                <a:extLst>
                  <a:ext uri="{FF2B5EF4-FFF2-40B4-BE49-F238E27FC236}">
                    <a16:creationId xmlns:a16="http://schemas.microsoft.com/office/drawing/2014/main" id="{63AB6FE6-5207-188B-002F-421A9EB99AF1}"/>
                  </a:ext>
                </a:extLst>
              </p:cNvPr>
              <p:cNvCxnSpPr>
                <a:cxnSpLocks noChangeShapeType="1"/>
                <a:stCxn id="92" idx="3"/>
                <a:endCxn id="87" idx="1"/>
              </p:cNvCxnSpPr>
              <p:nvPr/>
            </p:nvCxnSpPr>
            <p:spPr bwMode="auto">
              <a:xfrm>
                <a:off x="5154600" y="1908792"/>
                <a:ext cx="249329" cy="1249"/>
              </a:xfrm>
              <a:prstGeom prst="line">
                <a:avLst/>
              </a:prstGeom>
              <a:noFill/>
              <a:ln w="9525">
                <a:solidFill>
                  <a:schemeClr val="tx1"/>
                </a:solidFill>
                <a:round/>
                <a:headEnd/>
                <a:tailEnd/>
              </a:ln>
            </p:spPr>
          </p:cxnSp>
          <p:cxnSp>
            <p:nvCxnSpPr>
              <p:cNvPr id="90" name="Straight Connector 148">
                <a:extLst>
                  <a:ext uri="{FF2B5EF4-FFF2-40B4-BE49-F238E27FC236}">
                    <a16:creationId xmlns:a16="http://schemas.microsoft.com/office/drawing/2014/main" id="{DA7A1065-7AA7-4C91-5B0F-2814B144D883}"/>
                  </a:ext>
                </a:extLst>
              </p:cNvPr>
              <p:cNvCxnSpPr>
                <a:cxnSpLocks noChangeShapeType="1"/>
                <a:stCxn id="87" idx="3"/>
                <a:endCxn id="88" idx="1"/>
              </p:cNvCxnSpPr>
              <p:nvPr/>
            </p:nvCxnSpPr>
            <p:spPr bwMode="auto">
              <a:xfrm>
                <a:off x="6361603" y="1908792"/>
                <a:ext cx="497573" cy="1588"/>
              </a:xfrm>
              <a:prstGeom prst="line">
                <a:avLst/>
              </a:prstGeom>
              <a:noFill/>
              <a:ln w="9525">
                <a:solidFill>
                  <a:schemeClr val="tx1"/>
                </a:solidFill>
                <a:round/>
                <a:headEnd/>
                <a:tailEnd/>
              </a:ln>
            </p:spPr>
          </p:cxnSp>
          <p:cxnSp>
            <p:nvCxnSpPr>
              <p:cNvPr id="91" name="Straight Connector 149">
                <a:extLst>
                  <a:ext uri="{FF2B5EF4-FFF2-40B4-BE49-F238E27FC236}">
                    <a16:creationId xmlns:a16="http://schemas.microsoft.com/office/drawing/2014/main" id="{65EDAFC2-C7F6-32C3-6E05-5F176AE34624}"/>
                  </a:ext>
                </a:extLst>
              </p:cNvPr>
              <p:cNvCxnSpPr>
                <a:cxnSpLocks noChangeShapeType="1"/>
                <a:stCxn id="88" idx="3"/>
              </p:cNvCxnSpPr>
              <p:nvPr/>
            </p:nvCxnSpPr>
            <p:spPr bwMode="auto">
              <a:xfrm>
                <a:off x="7816850" y="1908792"/>
                <a:ext cx="532041" cy="1249"/>
              </a:xfrm>
              <a:prstGeom prst="line">
                <a:avLst/>
              </a:prstGeom>
              <a:noFill/>
              <a:ln w="9525">
                <a:solidFill>
                  <a:schemeClr val="tx1"/>
                </a:solidFill>
                <a:round/>
                <a:headEnd/>
                <a:tailEnd/>
              </a:ln>
            </p:spPr>
          </p:cxnSp>
          <p:sp>
            <p:nvSpPr>
              <p:cNvPr id="92" name="Rectangle 150">
                <a:extLst>
                  <a:ext uri="{FF2B5EF4-FFF2-40B4-BE49-F238E27FC236}">
                    <a16:creationId xmlns:a16="http://schemas.microsoft.com/office/drawing/2014/main" id="{80C5D6D5-9105-CA04-E399-E9CC4DB7F7B9}"/>
                  </a:ext>
                </a:extLst>
              </p:cNvPr>
              <p:cNvSpPr>
                <a:spLocks noChangeArrowheads="1"/>
              </p:cNvSpPr>
              <p:nvPr/>
            </p:nvSpPr>
            <p:spPr bwMode="auto">
              <a:xfrm>
                <a:off x="5048192" y="1878830"/>
                <a:ext cx="106408" cy="59924"/>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35" name="Group 151">
              <a:extLst>
                <a:ext uri="{FF2B5EF4-FFF2-40B4-BE49-F238E27FC236}">
                  <a16:creationId xmlns:a16="http://schemas.microsoft.com/office/drawing/2014/main" id="{103DD571-7FE3-7751-9271-896D9845BA1D}"/>
                </a:ext>
              </a:extLst>
            </p:cNvPr>
            <p:cNvGrpSpPr>
              <a:grpSpLocks/>
            </p:cNvGrpSpPr>
            <p:nvPr/>
          </p:nvGrpSpPr>
          <p:grpSpPr bwMode="auto">
            <a:xfrm>
              <a:off x="5851525" y="5316538"/>
              <a:ext cx="1312863" cy="52387"/>
              <a:chOff x="533400" y="2819400"/>
              <a:chExt cx="1905000" cy="76200"/>
            </a:xfrm>
          </p:grpSpPr>
          <p:sp>
            <p:nvSpPr>
              <p:cNvPr id="84" name="Rectangle 152">
                <a:extLst>
                  <a:ext uri="{FF2B5EF4-FFF2-40B4-BE49-F238E27FC236}">
                    <a16:creationId xmlns:a16="http://schemas.microsoft.com/office/drawing/2014/main" id="{88EB0657-B000-48A5-1489-012ACE39E1D8}"/>
                  </a:ext>
                </a:extLst>
              </p:cNvPr>
              <p:cNvSpPr>
                <a:spLocks noChangeArrowheads="1"/>
              </p:cNvSpPr>
              <p:nvPr/>
            </p:nvSpPr>
            <p:spPr bwMode="auto">
              <a:xfrm>
                <a:off x="533400" y="2819400"/>
                <a:ext cx="4572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85" name="Straight Connector 153">
                <a:extLst>
                  <a:ext uri="{FF2B5EF4-FFF2-40B4-BE49-F238E27FC236}">
                    <a16:creationId xmlns:a16="http://schemas.microsoft.com/office/drawing/2014/main" id="{3BD015E6-7C90-BBFE-97B8-F963D12AFBC3}"/>
                  </a:ext>
                </a:extLst>
              </p:cNvPr>
              <p:cNvCxnSpPr>
                <a:cxnSpLocks noChangeShapeType="1"/>
                <a:stCxn id="84" idx="3"/>
                <a:endCxn id="86" idx="1"/>
              </p:cNvCxnSpPr>
              <p:nvPr/>
            </p:nvCxnSpPr>
            <p:spPr bwMode="auto">
              <a:xfrm>
                <a:off x="990600" y="2857500"/>
                <a:ext cx="762000" cy="1588"/>
              </a:xfrm>
              <a:prstGeom prst="line">
                <a:avLst/>
              </a:prstGeom>
              <a:noFill/>
              <a:ln w="9525">
                <a:solidFill>
                  <a:schemeClr val="tx1"/>
                </a:solidFill>
                <a:round/>
                <a:headEnd/>
                <a:tailEnd/>
              </a:ln>
            </p:spPr>
          </p:cxnSp>
          <p:sp>
            <p:nvSpPr>
              <p:cNvPr id="86" name="Rectangle 154">
                <a:extLst>
                  <a:ext uri="{FF2B5EF4-FFF2-40B4-BE49-F238E27FC236}">
                    <a16:creationId xmlns:a16="http://schemas.microsoft.com/office/drawing/2014/main" id="{70D49319-1295-50A1-BD80-B8157B87FCB5}"/>
                  </a:ext>
                </a:extLst>
              </p:cNvPr>
              <p:cNvSpPr>
                <a:spLocks noChangeArrowheads="1"/>
              </p:cNvSpPr>
              <p:nvPr/>
            </p:nvSpPr>
            <p:spPr bwMode="auto">
              <a:xfrm>
                <a:off x="1752600" y="2819400"/>
                <a:ext cx="6858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36" name="Group 155">
              <a:extLst>
                <a:ext uri="{FF2B5EF4-FFF2-40B4-BE49-F238E27FC236}">
                  <a16:creationId xmlns:a16="http://schemas.microsoft.com/office/drawing/2014/main" id="{6A1F2332-E69C-2A5E-6568-3BC26CBB2CDB}"/>
                </a:ext>
              </a:extLst>
            </p:cNvPr>
            <p:cNvGrpSpPr>
              <a:grpSpLocks/>
            </p:cNvGrpSpPr>
            <p:nvPr/>
          </p:nvGrpSpPr>
          <p:grpSpPr bwMode="auto">
            <a:xfrm>
              <a:off x="5486400" y="5187950"/>
              <a:ext cx="1312863" cy="52388"/>
              <a:chOff x="533400" y="2514600"/>
              <a:chExt cx="1905000" cy="76200"/>
            </a:xfrm>
          </p:grpSpPr>
          <p:sp>
            <p:nvSpPr>
              <p:cNvPr id="81" name="Rectangle 156">
                <a:extLst>
                  <a:ext uri="{FF2B5EF4-FFF2-40B4-BE49-F238E27FC236}">
                    <a16:creationId xmlns:a16="http://schemas.microsoft.com/office/drawing/2014/main" id="{A7AB666A-925F-9B7B-0ADD-AB6EBD9599BF}"/>
                  </a:ext>
                </a:extLst>
              </p:cNvPr>
              <p:cNvSpPr>
                <a:spLocks noChangeArrowheads="1"/>
              </p:cNvSpPr>
              <p:nvPr/>
            </p:nvSpPr>
            <p:spPr bwMode="auto">
              <a:xfrm>
                <a:off x="533400" y="2514600"/>
                <a:ext cx="990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82" name="Straight Connector 157">
                <a:extLst>
                  <a:ext uri="{FF2B5EF4-FFF2-40B4-BE49-F238E27FC236}">
                    <a16:creationId xmlns:a16="http://schemas.microsoft.com/office/drawing/2014/main" id="{FC4EC9B0-04E1-1111-5C50-DEBF7D649445}"/>
                  </a:ext>
                </a:extLst>
              </p:cNvPr>
              <p:cNvCxnSpPr>
                <a:cxnSpLocks noChangeShapeType="1"/>
                <a:stCxn id="81" idx="3"/>
                <a:endCxn id="83" idx="1"/>
              </p:cNvCxnSpPr>
              <p:nvPr/>
            </p:nvCxnSpPr>
            <p:spPr bwMode="auto">
              <a:xfrm>
                <a:off x="1524000" y="2552700"/>
                <a:ext cx="762000" cy="1588"/>
              </a:xfrm>
              <a:prstGeom prst="line">
                <a:avLst/>
              </a:prstGeom>
              <a:noFill/>
              <a:ln w="9525">
                <a:solidFill>
                  <a:schemeClr val="tx1"/>
                </a:solidFill>
                <a:round/>
                <a:headEnd/>
                <a:tailEnd/>
              </a:ln>
            </p:spPr>
          </p:cxnSp>
          <p:sp>
            <p:nvSpPr>
              <p:cNvPr id="83" name="Rectangle 158">
                <a:extLst>
                  <a:ext uri="{FF2B5EF4-FFF2-40B4-BE49-F238E27FC236}">
                    <a16:creationId xmlns:a16="http://schemas.microsoft.com/office/drawing/2014/main" id="{10BE05EF-A595-B6C4-6F4A-EADE04A79A8E}"/>
                  </a:ext>
                </a:extLst>
              </p:cNvPr>
              <p:cNvSpPr>
                <a:spLocks noChangeArrowheads="1"/>
              </p:cNvSpPr>
              <p:nvPr/>
            </p:nvSpPr>
            <p:spPr bwMode="auto">
              <a:xfrm>
                <a:off x="2286000" y="2514600"/>
                <a:ext cx="1524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37" name="Group 159">
              <a:extLst>
                <a:ext uri="{FF2B5EF4-FFF2-40B4-BE49-F238E27FC236}">
                  <a16:creationId xmlns:a16="http://schemas.microsoft.com/office/drawing/2014/main" id="{5EB75F71-1225-256D-DFE9-FA8E3AE1F39F}"/>
                </a:ext>
              </a:extLst>
            </p:cNvPr>
            <p:cNvGrpSpPr>
              <a:grpSpLocks/>
            </p:cNvGrpSpPr>
            <p:nvPr/>
          </p:nvGrpSpPr>
          <p:grpSpPr bwMode="auto">
            <a:xfrm>
              <a:off x="6069013" y="5443538"/>
              <a:ext cx="1357313" cy="52387"/>
              <a:chOff x="469895" y="3124200"/>
              <a:chExt cx="1968505" cy="76200"/>
            </a:xfrm>
          </p:grpSpPr>
          <p:sp>
            <p:nvSpPr>
              <p:cNvPr id="78" name="Rectangle 160">
                <a:extLst>
                  <a:ext uri="{FF2B5EF4-FFF2-40B4-BE49-F238E27FC236}">
                    <a16:creationId xmlns:a16="http://schemas.microsoft.com/office/drawing/2014/main" id="{350A27D2-4C46-EC19-2C0C-A5F243ACDB5E}"/>
                  </a:ext>
                </a:extLst>
              </p:cNvPr>
              <p:cNvSpPr>
                <a:spLocks noChangeArrowheads="1"/>
              </p:cNvSpPr>
              <p:nvPr/>
            </p:nvSpPr>
            <p:spPr bwMode="auto">
              <a:xfrm>
                <a:off x="469895" y="3124200"/>
                <a:ext cx="1524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79" name="Straight Connector 161">
                <a:extLst>
                  <a:ext uri="{FF2B5EF4-FFF2-40B4-BE49-F238E27FC236}">
                    <a16:creationId xmlns:a16="http://schemas.microsoft.com/office/drawing/2014/main" id="{6CC293EA-7662-5DD3-0B8E-1A4A0270E9CA}"/>
                  </a:ext>
                </a:extLst>
              </p:cNvPr>
              <p:cNvCxnSpPr>
                <a:cxnSpLocks noChangeShapeType="1"/>
                <a:stCxn id="78" idx="3"/>
                <a:endCxn id="80" idx="1"/>
              </p:cNvCxnSpPr>
              <p:nvPr/>
            </p:nvCxnSpPr>
            <p:spPr bwMode="auto">
              <a:xfrm>
                <a:off x="622295" y="3162300"/>
                <a:ext cx="749304" cy="2303"/>
              </a:xfrm>
              <a:prstGeom prst="line">
                <a:avLst/>
              </a:prstGeom>
              <a:noFill/>
              <a:ln w="9525">
                <a:solidFill>
                  <a:schemeClr val="tx1"/>
                </a:solidFill>
                <a:round/>
                <a:headEnd/>
                <a:tailEnd/>
              </a:ln>
            </p:spPr>
          </p:cxnSp>
          <p:sp>
            <p:nvSpPr>
              <p:cNvPr id="80" name="Rectangle 162">
                <a:extLst>
                  <a:ext uri="{FF2B5EF4-FFF2-40B4-BE49-F238E27FC236}">
                    <a16:creationId xmlns:a16="http://schemas.microsoft.com/office/drawing/2014/main" id="{E7B6FD3C-83EB-3428-271E-BD5005B6A5FE}"/>
                  </a:ext>
                </a:extLst>
              </p:cNvPr>
              <p:cNvSpPr>
                <a:spLocks noChangeArrowheads="1"/>
              </p:cNvSpPr>
              <p:nvPr/>
            </p:nvSpPr>
            <p:spPr bwMode="auto">
              <a:xfrm>
                <a:off x="1371600" y="3124200"/>
                <a:ext cx="10668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38" name="Group 163">
              <a:extLst>
                <a:ext uri="{FF2B5EF4-FFF2-40B4-BE49-F238E27FC236}">
                  <a16:creationId xmlns:a16="http://schemas.microsoft.com/office/drawing/2014/main" id="{CA138851-2515-AF9B-9DA0-AEA118395D6D}"/>
                </a:ext>
              </a:extLst>
            </p:cNvPr>
            <p:cNvGrpSpPr>
              <a:grpSpLocks/>
            </p:cNvGrpSpPr>
            <p:nvPr/>
          </p:nvGrpSpPr>
          <p:grpSpPr bwMode="auto">
            <a:xfrm>
              <a:off x="5229225" y="5060950"/>
              <a:ext cx="1417638" cy="52388"/>
              <a:chOff x="533400" y="2209800"/>
              <a:chExt cx="2057400" cy="76200"/>
            </a:xfrm>
          </p:grpSpPr>
          <p:sp>
            <p:nvSpPr>
              <p:cNvPr id="75" name="Rectangle 164">
                <a:extLst>
                  <a:ext uri="{FF2B5EF4-FFF2-40B4-BE49-F238E27FC236}">
                    <a16:creationId xmlns:a16="http://schemas.microsoft.com/office/drawing/2014/main" id="{7617F170-E840-8222-D851-051F7DD2BFFD}"/>
                  </a:ext>
                </a:extLst>
              </p:cNvPr>
              <p:cNvSpPr>
                <a:spLocks noChangeArrowheads="1"/>
              </p:cNvSpPr>
              <p:nvPr/>
            </p:nvSpPr>
            <p:spPr bwMode="auto">
              <a:xfrm>
                <a:off x="533400" y="2209800"/>
                <a:ext cx="1371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76" name="Straight Connector 165">
                <a:extLst>
                  <a:ext uri="{FF2B5EF4-FFF2-40B4-BE49-F238E27FC236}">
                    <a16:creationId xmlns:a16="http://schemas.microsoft.com/office/drawing/2014/main" id="{86BCD390-5CAE-1326-4240-FA1ADD0F0466}"/>
                  </a:ext>
                </a:extLst>
              </p:cNvPr>
              <p:cNvCxnSpPr>
                <a:cxnSpLocks noChangeShapeType="1"/>
                <a:stCxn id="75" idx="3"/>
                <a:endCxn id="77" idx="1"/>
              </p:cNvCxnSpPr>
              <p:nvPr/>
            </p:nvCxnSpPr>
            <p:spPr bwMode="auto">
              <a:xfrm>
                <a:off x="1905000" y="2247900"/>
                <a:ext cx="533400" cy="1588"/>
              </a:xfrm>
              <a:prstGeom prst="line">
                <a:avLst/>
              </a:prstGeom>
              <a:noFill/>
              <a:ln w="9525">
                <a:solidFill>
                  <a:schemeClr val="tx1"/>
                </a:solidFill>
                <a:round/>
                <a:headEnd/>
                <a:tailEnd/>
              </a:ln>
            </p:spPr>
          </p:cxnSp>
          <p:sp>
            <p:nvSpPr>
              <p:cNvPr id="77" name="Rectangle 166">
                <a:extLst>
                  <a:ext uri="{FF2B5EF4-FFF2-40B4-BE49-F238E27FC236}">
                    <a16:creationId xmlns:a16="http://schemas.microsoft.com/office/drawing/2014/main" id="{CA4E40C0-8B29-4A6C-B008-7EC676B8BA75}"/>
                  </a:ext>
                </a:extLst>
              </p:cNvPr>
              <p:cNvSpPr>
                <a:spLocks noChangeArrowheads="1"/>
              </p:cNvSpPr>
              <p:nvPr/>
            </p:nvSpPr>
            <p:spPr bwMode="auto">
              <a:xfrm>
                <a:off x="2438400" y="2209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39" name="Group 167">
              <a:extLst>
                <a:ext uri="{FF2B5EF4-FFF2-40B4-BE49-F238E27FC236}">
                  <a16:creationId xmlns:a16="http://schemas.microsoft.com/office/drawing/2014/main" id="{626FBBDD-B5B2-2099-99BD-53178ABA4F4B}"/>
                </a:ext>
              </a:extLst>
            </p:cNvPr>
            <p:cNvGrpSpPr>
              <a:grpSpLocks/>
            </p:cNvGrpSpPr>
            <p:nvPr/>
          </p:nvGrpSpPr>
          <p:grpSpPr bwMode="auto">
            <a:xfrm>
              <a:off x="6218239" y="5572620"/>
              <a:ext cx="1417639" cy="52399"/>
              <a:chOff x="381000" y="3429000"/>
              <a:chExt cx="2057400" cy="76200"/>
            </a:xfrm>
          </p:grpSpPr>
          <p:cxnSp>
            <p:nvCxnSpPr>
              <p:cNvPr id="72" name="Straight Connector 168">
                <a:extLst>
                  <a:ext uri="{FF2B5EF4-FFF2-40B4-BE49-F238E27FC236}">
                    <a16:creationId xmlns:a16="http://schemas.microsoft.com/office/drawing/2014/main" id="{6E0BB944-3E7E-05B1-8673-56484FD579B9}"/>
                  </a:ext>
                </a:extLst>
              </p:cNvPr>
              <p:cNvCxnSpPr>
                <a:cxnSpLocks noChangeShapeType="1"/>
                <a:stCxn id="74" idx="3"/>
                <a:endCxn id="73" idx="1"/>
              </p:cNvCxnSpPr>
              <p:nvPr/>
            </p:nvCxnSpPr>
            <p:spPr bwMode="auto">
              <a:xfrm>
                <a:off x="533400" y="3467100"/>
                <a:ext cx="533400" cy="1588"/>
              </a:xfrm>
              <a:prstGeom prst="line">
                <a:avLst/>
              </a:prstGeom>
              <a:noFill/>
              <a:ln w="9525">
                <a:solidFill>
                  <a:schemeClr val="tx1"/>
                </a:solidFill>
                <a:round/>
                <a:headEnd/>
                <a:tailEnd/>
              </a:ln>
            </p:spPr>
          </p:cxnSp>
          <p:sp>
            <p:nvSpPr>
              <p:cNvPr id="73" name="Rectangle 169">
                <a:extLst>
                  <a:ext uri="{FF2B5EF4-FFF2-40B4-BE49-F238E27FC236}">
                    <a16:creationId xmlns:a16="http://schemas.microsoft.com/office/drawing/2014/main" id="{FCDA1C52-7A4C-ECE1-6ED0-9FCC924D98D5}"/>
                  </a:ext>
                </a:extLst>
              </p:cNvPr>
              <p:cNvSpPr>
                <a:spLocks noChangeArrowheads="1"/>
              </p:cNvSpPr>
              <p:nvPr/>
            </p:nvSpPr>
            <p:spPr bwMode="auto">
              <a:xfrm>
                <a:off x="1066800" y="3429000"/>
                <a:ext cx="13716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sp>
            <p:nvSpPr>
              <p:cNvPr id="74" name="Rectangle 170">
                <a:extLst>
                  <a:ext uri="{FF2B5EF4-FFF2-40B4-BE49-F238E27FC236}">
                    <a16:creationId xmlns:a16="http://schemas.microsoft.com/office/drawing/2014/main" id="{2B70DC82-8D9F-2064-188C-95D7885DE33B}"/>
                  </a:ext>
                </a:extLst>
              </p:cNvPr>
              <p:cNvSpPr>
                <a:spLocks noChangeArrowheads="1"/>
              </p:cNvSpPr>
              <p:nvPr/>
            </p:nvSpPr>
            <p:spPr bwMode="auto">
              <a:xfrm>
                <a:off x="381000" y="3429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40" name="Group 171">
              <a:extLst>
                <a:ext uri="{FF2B5EF4-FFF2-40B4-BE49-F238E27FC236}">
                  <a16:creationId xmlns:a16="http://schemas.microsoft.com/office/drawing/2014/main" id="{E464CF85-7EE4-4ACF-47A4-D398C8499C93}"/>
                </a:ext>
              </a:extLst>
            </p:cNvPr>
            <p:cNvGrpSpPr>
              <a:grpSpLocks/>
            </p:cNvGrpSpPr>
            <p:nvPr/>
          </p:nvGrpSpPr>
          <p:grpSpPr bwMode="auto">
            <a:xfrm>
              <a:off x="6473824" y="5701301"/>
              <a:ext cx="1523994" cy="52399"/>
              <a:chOff x="381000" y="3733800"/>
              <a:chExt cx="2209800" cy="76200"/>
            </a:xfrm>
          </p:grpSpPr>
          <p:cxnSp>
            <p:nvCxnSpPr>
              <p:cNvPr id="67" name="Straight Connector 172">
                <a:extLst>
                  <a:ext uri="{FF2B5EF4-FFF2-40B4-BE49-F238E27FC236}">
                    <a16:creationId xmlns:a16="http://schemas.microsoft.com/office/drawing/2014/main" id="{26A06E79-99BF-20EB-A40B-632CE31EF511}"/>
                  </a:ext>
                </a:extLst>
              </p:cNvPr>
              <p:cNvCxnSpPr>
                <a:cxnSpLocks noChangeShapeType="1"/>
                <a:stCxn id="70" idx="3"/>
                <a:endCxn id="68" idx="1"/>
              </p:cNvCxnSpPr>
              <p:nvPr/>
            </p:nvCxnSpPr>
            <p:spPr bwMode="auto">
              <a:xfrm>
                <a:off x="533400" y="3771900"/>
                <a:ext cx="152400" cy="1588"/>
              </a:xfrm>
              <a:prstGeom prst="line">
                <a:avLst/>
              </a:prstGeom>
              <a:noFill/>
              <a:ln w="9525">
                <a:solidFill>
                  <a:schemeClr val="tx1"/>
                </a:solidFill>
                <a:round/>
                <a:headEnd/>
                <a:tailEnd/>
              </a:ln>
            </p:spPr>
          </p:cxnSp>
          <p:sp>
            <p:nvSpPr>
              <p:cNvPr id="68" name="Rectangle 173">
                <a:extLst>
                  <a:ext uri="{FF2B5EF4-FFF2-40B4-BE49-F238E27FC236}">
                    <a16:creationId xmlns:a16="http://schemas.microsoft.com/office/drawing/2014/main" id="{2B0E33FE-CBF2-F858-2A70-F85933D627CA}"/>
                  </a:ext>
                </a:extLst>
              </p:cNvPr>
              <p:cNvSpPr>
                <a:spLocks noChangeArrowheads="1"/>
              </p:cNvSpPr>
              <p:nvPr/>
            </p:nvSpPr>
            <p:spPr bwMode="auto">
              <a:xfrm>
                <a:off x="685800" y="3733800"/>
                <a:ext cx="1219200" cy="76200"/>
              </a:xfrm>
              <a:prstGeom prst="rect">
                <a:avLst/>
              </a:prstGeom>
              <a:solidFill>
                <a:srgbClr val="E3C5B8"/>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69" name="Straight Connector 174">
                <a:extLst>
                  <a:ext uri="{FF2B5EF4-FFF2-40B4-BE49-F238E27FC236}">
                    <a16:creationId xmlns:a16="http://schemas.microsoft.com/office/drawing/2014/main" id="{8DCC622F-B279-1B05-768F-C8DA77FD82A5}"/>
                  </a:ext>
                </a:extLst>
              </p:cNvPr>
              <p:cNvCxnSpPr>
                <a:cxnSpLocks noChangeShapeType="1"/>
                <a:stCxn id="68" idx="3"/>
                <a:endCxn id="71" idx="1"/>
              </p:cNvCxnSpPr>
              <p:nvPr/>
            </p:nvCxnSpPr>
            <p:spPr bwMode="auto">
              <a:xfrm>
                <a:off x="1905000" y="3771900"/>
                <a:ext cx="533400" cy="1588"/>
              </a:xfrm>
              <a:prstGeom prst="line">
                <a:avLst/>
              </a:prstGeom>
              <a:noFill/>
              <a:ln w="9525">
                <a:solidFill>
                  <a:schemeClr val="tx1"/>
                </a:solidFill>
                <a:round/>
                <a:headEnd/>
                <a:tailEnd/>
              </a:ln>
            </p:spPr>
          </p:cxnSp>
          <p:sp>
            <p:nvSpPr>
              <p:cNvPr id="70" name="Rectangle 175">
                <a:extLst>
                  <a:ext uri="{FF2B5EF4-FFF2-40B4-BE49-F238E27FC236}">
                    <a16:creationId xmlns:a16="http://schemas.microsoft.com/office/drawing/2014/main" id="{74521188-52E3-5045-5D4B-FC83B5D76EEA}"/>
                  </a:ext>
                </a:extLst>
              </p:cNvPr>
              <p:cNvSpPr>
                <a:spLocks noChangeArrowheads="1"/>
              </p:cNvSpPr>
              <p:nvPr/>
            </p:nvSpPr>
            <p:spPr bwMode="auto">
              <a:xfrm>
                <a:off x="381000" y="3733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sp>
            <p:nvSpPr>
              <p:cNvPr id="71" name="Rectangle 176">
                <a:extLst>
                  <a:ext uri="{FF2B5EF4-FFF2-40B4-BE49-F238E27FC236}">
                    <a16:creationId xmlns:a16="http://schemas.microsoft.com/office/drawing/2014/main" id="{55E6B78C-4157-8FAA-C7B6-8AB990F5AA5A}"/>
                  </a:ext>
                </a:extLst>
              </p:cNvPr>
              <p:cNvSpPr>
                <a:spLocks noChangeArrowheads="1"/>
              </p:cNvSpPr>
              <p:nvPr/>
            </p:nvSpPr>
            <p:spPr bwMode="auto">
              <a:xfrm>
                <a:off x="2438400" y="37338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grpSp>
          <p:nvGrpSpPr>
            <p:cNvPr id="41" name="Group 177">
              <a:extLst>
                <a:ext uri="{FF2B5EF4-FFF2-40B4-BE49-F238E27FC236}">
                  <a16:creationId xmlns:a16="http://schemas.microsoft.com/office/drawing/2014/main" id="{046A1B67-1741-78BD-8D4B-609311368D6D}"/>
                </a:ext>
              </a:extLst>
            </p:cNvPr>
            <p:cNvGrpSpPr>
              <a:grpSpLocks/>
            </p:cNvGrpSpPr>
            <p:nvPr/>
          </p:nvGrpSpPr>
          <p:grpSpPr bwMode="auto">
            <a:xfrm>
              <a:off x="4879974" y="4933950"/>
              <a:ext cx="1523997" cy="52388"/>
              <a:chOff x="381000" y="1905000"/>
              <a:chExt cx="2209800" cy="76200"/>
            </a:xfrm>
          </p:grpSpPr>
          <p:sp>
            <p:nvSpPr>
              <p:cNvPr id="62" name="Rectangle 178">
                <a:extLst>
                  <a:ext uri="{FF2B5EF4-FFF2-40B4-BE49-F238E27FC236}">
                    <a16:creationId xmlns:a16="http://schemas.microsoft.com/office/drawing/2014/main" id="{22A5D5FB-36A7-F688-C18B-5701649291C1}"/>
                  </a:ext>
                </a:extLst>
              </p:cNvPr>
              <p:cNvSpPr>
                <a:spLocks noChangeArrowheads="1"/>
              </p:cNvSpPr>
              <p:nvPr/>
            </p:nvSpPr>
            <p:spPr bwMode="auto">
              <a:xfrm>
                <a:off x="890494" y="1905000"/>
                <a:ext cx="1371600" cy="76200"/>
              </a:xfrm>
              <a:prstGeom prst="rect">
                <a:avLst/>
              </a:prstGeom>
              <a:solidFill>
                <a:schemeClr val="accent1"/>
              </a:solidFill>
              <a:ln w="9525">
                <a:solidFill>
                  <a:schemeClr val="tx1"/>
                </a:solidFill>
                <a:round/>
                <a:headEnd/>
                <a:tailEnd/>
              </a:ln>
            </p:spPr>
            <p:txBody>
              <a:bodyPr anchor="ctr">
                <a:prstTxWarp prst="textNoShape">
                  <a:avLst/>
                </a:prstTxWarp>
              </a:bodyPr>
              <a:lstStyle/>
              <a:p>
                <a:pPr algn="ctr"/>
                <a:endParaRPr lang="en-US" sz="2000" u="sng">
                  <a:latin typeface="Calibri" charset="0"/>
                </a:endParaRPr>
              </a:p>
            </p:txBody>
          </p:sp>
          <p:cxnSp>
            <p:nvCxnSpPr>
              <p:cNvPr id="63" name="Straight Connector 179">
                <a:extLst>
                  <a:ext uri="{FF2B5EF4-FFF2-40B4-BE49-F238E27FC236}">
                    <a16:creationId xmlns:a16="http://schemas.microsoft.com/office/drawing/2014/main" id="{AEFD4513-CC97-573D-DC2D-B3A5E7AF7B4D}"/>
                  </a:ext>
                </a:extLst>
              </p:cNvPr>
              <p:cNvCxnSpPr>
                <a:cxnSpLocks noChangeShapeType="1"/>
                <a:stCxn id="65" idx="3"/>
                <a:endCxn id="62" idx="1"/>
              </p:cNvCxnSpPr>
              <p:nvPr/>
            </p:nvCxnSpPr>
            <p:spPr bwMode="auto">
              <a:xfrm>
                <a:off x="533400" y="1943100"/>
                <a:ext cx="357094" cy="1588"/>
              </a:xfrm>
              <a:prstGeom prst="line">
                <a:avLst/>
              </a:prstGeom>
              <a:noFill/>
              <a:ln w="9525">
                <a:solidFill>
                  <a:schemeClr val="tx1"/>
                </a:solidFill>
                <a:round/>
                <a:headEnd/>
                <a:tailEnd/>
              </a:ln>
            </p:spPr>
          </p:cxnSp>
          <p:cxnSp>
            <p:nvCxnSpPr>
              <p:cNvPr id="64" name="Straight Connector 180">
                <a:extLst>
                  <a:ext uri="{FF2B5EF4-FFF2-40B4-BE49-F238E27FC236}">
                    <a16:creationId xmlns:a16="http://schemas.microsoft.com/office/drawing/2014/main" id="{5DB992E6-FF01-8521-5706-F9A5735E01CB}"/>
                  </a:ext>
                </a:extLst>
              </p:cNvPr>
              <p:cNvCxnSpPr>
                <a:cxnSpLocks noChangeShapeType="1"/>
                <a:stCxn id="62" idx="3"/>
                <a:endCxn id="66" idx="1"/>
              </p:cNvCxnSpPr>
              <p:nvPr/>
            </p:nvCxnSpPr>
            <p:spPr bwMode="auto">
              <a:xfrm>
                <a:off x="2262094" y="1943100"/>
                <a:ext cx="176306" cy="1588"/>
              </a:xfrm>
              <a:prstGeom prst="line">
                <a:avLst/>
              </a:prstGeom>
              <a:noFill/>
              <a:ln w="9525">
                <a:solidFill>
                  <a:schemeClr val="tx1"/>
                </a:solidFill>
                <a:round/>
                <a:headEnd/>
                <a:tailEnd/>
              </a:ln>
            </p:spPr>
          </p:cxnSp>
          <p:sp>
            <p:nvSpPr>
              <p:cNvPr id="65" name="Rectangle 181">
                <a:extLst>
                  <a:ext uri="{FF2B5EF4-FFF2-40B4-BE49-F238E27FC236}">
                    <a16:creationId xmlns:a16="http://schemas.microsoft.com/office/drawing/2014/main" id="{3028288E-3AAC-4EA2-E4B9-40C8B91C7446}"/>
                  </a:ext>
                </a:extLst>
              </p:cNvPr>
              <p:cNvSpPr>
                <a:spLocks noChangeArrowheads="1"/>
              </p:cNvSpPr>
              <p:nvPr/>
            </p:nvSpPr>
            <p:spPr bwMode="auto">
              <a:xfrm>
                <a:off x="381000" y="1905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sp>
            <p:nvSpPr>
              <p:cNvPr id="66" name="Rectangle 182">
                <a:extLst>
                  <a:ext uri="{FF2B5EF4-FFF2-40B4-BE49-F238E27FC236}">
                    <a16:creationId xmlns:a16="http://schemas.microsoft.com/office/drawing/2014/main" id="{BE1D867C-7B5A-3650-7F4B-E39DF1BA06B5}"/>
                  </a:ext>
                </a:extLst>
              </p:cNvPr>
              <p:cNvSpPr>
                <a:spLocks noChangeArrowheads="1"/>
              </p:cNvSpPr>
              <p:nvPr/>
            </p:nvSpPr>
            <p:spPr bwMode="auto">
              <a:xfrm>
                <a:off x="2438400" y="1905000"/>
                <a:ext cx="152400" cy="76200"/>
              </a:xfrm>
              <a:prstGeom prst="rect">
                <a:avLst/>
              </a:prstGeom>
              <a:solidFill>
                <a:schemeClr val="bg1"/>
              </a:solidFill>
              <a:ln w="9525">
                <a:solidFill>
                  <a:schemeClr val="bg1"/>
                </a:solidFill>
                <a:round/>
                <a:headEnd/>
                <a:tailEnd/>
              </a:ln>
            </p:spPr>
            <p:txBody>
              <a:bodyPr anchor="ctr">
                <a:prstTxWarp prst="textNoShape">
                  <a:avLst/>
                </a:prstTxWarp>
              </a:bodyPr>
              <a:lstStyle/>
              <a:p>
                <a:pPr algn="ctr"/>
                <a:endParaRPr lang="en-US" sz="2000" u="sng">
                  <a:latin typeface="Calibri" charset="0"/>
                </a:endParaRPr>
              </a:p>
            </p:txBody>
          </p:sp>
        </p:grpSp>
        <p:sp>
          <p:nvSpPr>
            <p:cNvPr id="42" name="TextBox 183">
              <a:extLst>
                <a:ext uri="{FF2B5EF4-FFF2-40B4-BE49-F238E27FC236}">
                  <a16:creationId xmlns:a16="http://schemas.microsoft.com/office/drawing/2014/main" id="{5FF46AF2-736F-CAA5-6D5A-9B097381E650}"/>
                </a:ext>
              </a:extLst>
            </p:cNvPr>
            <p:cNvSpPr txBox="1">
              <a:spLocks noChangeArrowheads="1"/>
            </p:cNvSpPr>
            <p:nvPr/>
          </p:nvSpPr>
          <p:spPr bwMode="auto">
            <a:xfrm>
              <a:off x="4986338" y="4191000"/>
              <a:ext cx="3176587" cy="283115"/>
            </a:xfrm>
            <a:prstGeom prst="rect">
              <a:avLst/>
            </a:prstGeom>
            <a:noFill/>
            <a:ln w="9525">
              <a:noFill/>
              <a:miter lim="800000"/>
              <a:headEnd/>
              <a:tailEnd/>
            </a:ln>
          </p:spPr>
          <p:txBody>
            <a:bodyPr wrap="square">
              <a:prstTxWarp prst="textNoShape">
                <a:avLst/>
              </a:prstTxWarp>
              <a:spAutoFit/>
            </a:bodyPr>
            <a:lstStyle/>
            <a:p>
              <a:r>
                <a:rPr lang="en-US" sz="1600" dirty="0">
                  <a:latin typeface="Calibri" charset="0"/>
                </a:rPr>
                <a:t>Identifying genetic variation</a:t>
              </a:r>
            </a:p>
          </p:txBody>
        </p:sp>
        <p:sp>
          <p:nvSpPr>
            <p:cNvPr id="43" name="TextBox 42">
              <a:extLst>
                <a:ext uri="{FF2B5EF4-FFF2-40B4-BE49-F238E27FC236}">
                  <a16:creationId xmlns:a16="http://schemas.microsoft.com/office/drawing/2014/main" id="{59B4DAC4-0427-F1AC-C4CF-7DBE0C879AA3}"/>
                </a:ext>
              </a:extLst>
            </p:cNvPr>
            <p:cNvSpPr txBox="1"/>
            <p:nvPr/>
          </p:nvSpPr>
          <p:spPr>
            <a:xfrm>
              <a:off x="5011738" y="5867399"/>
              <a:ext cx="3357562" cy="694920"/>
            </a:xfrm>
            <a:prstGeom prst="rect">
              <a:avLst/>
            </a:prstGeom>
          </p:spPr>
          <p:style>
            <a:lnRef idx="2">
              <a:schemeClr val="accent1"/>
            </a:lnRef>
            <a:fillRef idx="1">
              <a:schemeClr val="lt1"/>
            </a:fillRef>
            <a:effectRef idx="0">
              <a:schemeClr val="accent1"/>
            </a:effectRef>
            <a:fontRef idx="minor">
              <a:schemeClr val="dk1"/>
            </a:fontRef>
          </p:style>
          <p:txBody>
            <a:bodyPr wrap="square">
              <a:prstTxWarp prst="textNoShape">
                <a:avLst/>
              </a:prstTxWarp>
              <a:spAutoFit/>
            </a:bodyPr>
            <a:lstStyle/>
            <a:p>
              <a:r>
                <a:rPr lang="en-US" sz="1600" dirty="0" err="1">
                  <a:solidFill>
                    <a:srgbClr val="000000"/>
                  </a:solidFill>
                  <a:ea typeface="ＭＳ Ｐゴシック" charset="-128"/>
                  <a:cs typeface="ＭＳ Ｐゴシック" charset="-128"/>
                </a:rPr>
                <a:t>SNPs</a:t>
              </a:r>
              <a:r>
                <a:rPr lang="en-US" sz="1600" dirty="0">
                  <a:solidFill>
                    <a:srgbClr val="000000"/>
                  </a:solidFill>
                  <a:ea typeface="ＭＳ Ｐゴシック" charset="-128"/>
                  <a:cs typeface="ＭＳ Ｐゴシック" charset="-128"/>
                </a:rPr>
                <a:t> and </a:t>
              </a:r>
              <a:r>
                <a:rPr lang="en-US" sz="1600" dirty="0" err="1">
                  <a:solidFill>
                    <a:srgbClr val="000000"/>
                  </a:solidFill>
                  <a:ea typeface="ＭＳ Ｐゴシック" charset="-128"/>
                  <a:cs typeface="ＭＳ Ｐゴシック" charset="-128"/>
                </a:rPr>
                <a:t>indels</a:t>
              </a:r>
              <a:r>
                <a:rPr lang="en-US" sz="1600" dirty="0">
                  <a:solidFill>
                    <a:srgbClr val="000000"/>
                  </a:solidFill>
                  <a:ea typeface="ＭＳ Ｐゴシック" charset="-128"/>
                  <a:cs typeface="ＭＳ Ｐゴシック" charset="-128"/>
                </a:rPr>
                <a:t> from the reference are found where the reads collectively provide evidence of a variant  </a:t>
              </a:r>
            </a:p>
          </p:txBody>
        </p:sp>
        <p:sp>
          <p:nvSpPr>
            <p:cNvPr id="44" name="TextBox 190">
              <a:extLst>
                <a:ext uri="{FF2B5EF4-FFF2-40B4-BE49-F238E27FC236}">
                  <a16:creationId xmlns:a16="http://schemas.microsoft.com/office/drawing/2014/main" id="{72602751-02F0-F9EE-C12D-59638B6845FD}"/>
                </a:ext>
              </a:extLst>
            </p:cNvPr>
            <p:cNvSpPr txBox="1">
              <a:spLocks noChangeArrowheads="1"/>
            </p:cNvSpPr>
            <p:nvPr/>
          </p:nvSpPr>
          <p:spPr bwMode="auto">
            <a:xfrm>
              <a:off x="5761038" y="5537200"/>
              <a:ext cx="350837" cy="180165"/>
            </a:xfrm>
            <a:prstGeom prst="rect">
              <a:avLst/>
            </a:prstGeom>
            <a:noFill/>
            <a:ln w="9525">
              <a:noFill/>
              <a:miter lim="800000"/>
              <a:headEnd/>
              <a:tailEnd/>
            </a:ln>
          </p:spPr>
          <p:txBody>
            <a:bodyPr wrap="square">
              <a:prstTxWarp prst="textNoShape">
                <a:avLst/>
              </a:prstTxWarp>
              <a:spAutoFit/>
            </a:bodyPr>
            <a:lstStyle/>
            <a:p>
              <a:r>
                <a:rPr lang="en-US" sz="800">
                  <a:latin typeface="Calibri" charset="0"/>
                </a:rPr>
                <a:t>SNP</a:t>
              </a:r>
            </a:p>
          </p:txBody>
        </p:sp>
        <p:sp>
          <p:nvSpPr>
            <p:cNvPr id="45" name="Down Arrow 44">
              <a:extLst>
                <a:ext uri="{FF2B5EF4-FFF2-40B4-BE49-F238E27FC236}">
                  <a16:creationId xmlns:a16="http://schemas.microsoft.com/office/drawing/2014/main" id="{BCA44651-58A5-B441-DF50-220F4ADC40B7}"/>
                </a:ext>
              </a:extLst>
            </p:cNvPr>
            <p:cNvSpPr/>
            <p:nvPr/>
          </p:nvSpPr>
          <p:spPr>
            <a:xfrm>
              <a:off x="5899150" y="5468938"/>
              <a:ext cx="92075" cy="93662"/>
            </a:xfrm>
            <a:prstGeom prst="down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6" name="5-Point Star 45">
              <a:extLst>
                <a:ext uri="{FF2B5EF4-FFF2-40B4-BE49-F238E27FC236}">
                  <a16:creationId xmlns:a16="http://schemas.microsoft.com/office/drawing/2014/main" id="{7282691F-3D73-4535-F685-9D855876D1E0}"/>
                </a:ext>
              </a:extLst>
            </p:cNvPr>
            <p:cNvSpPr/>
            <p:nvPr/>
          </p:nvSpPr>
          <p:spPr>
            <a:xfrm>
              <a:off x="5884863" y="4906963"/>
              <a:ext cx="106362" cy="104775"/>
            </a:xfrm>
            <a:prstGeom prst="star5">
              <a:avLst/>
            </a:prstGeom>
          </p:spPr>
          <p:style>
            <a:lnRef idx="1">
              <a:schemeClr val="accent2"/>
            </a:lnRef>
            <a:fillRef idx="3">
              <a:schemeClr val="accent2"/>
            </a:fillRef>
            <a:effectRef idx="2">
              <a:schemeClr val="accent2"/>
            </a:effectRef>
            <a:fontRef idx="minor">
              <a:schemeClr val="lt1"/>
            </a:fontRef>
          </p:style>
          <p:txBody>
            <a:bodyPr anchor="ctr"/>
            <a:lstStyle/>
            <a:p>
              <a:pPr algn="ctr" fontAlgn="auto">
                <a:spcBef>
                  <a:spcPts val="0"/>
                </a:spcBef>
                <a:spcAft>
                  <a:spcPts val="0"/>
                </a:spcAft>
                <a:defRPr/>
              </a:pPr>
              <a:endParaRPr lang="en-US"/>
            </a:p>
          </p:txBody>
        </p:sp>
        <p:sp>
          <p:nvSpPr>
            <p:cNvPr id="47" name="5-Point Star 46">
              <a:extLst>
                <a:ext uri="{FF2B5EF4-FFF2-40B4-BE49-F238E27FC236}">
                  <a16:creationId xmlns:a16="http://schemas.microsoft.com/office/drawing/2014/main" id="{CC3A580B-A92E-498B-5E73-074C34535B57}"/>
                </a:ext>
              </a:extLst>
            </p:cNvPr>
            <p:cNvSpPr/>
            <p:nvPr/>
          </p:nvSpPr>
          <p:spPr>
            <a:xfrm>
              <a:off x="5884863" y="5033963"/>
              <a:ext cx="106362" cy="106362"/>
            </a:xfrm>
            <a:prstGeom prst="star5">
              <a:avLst/>
            </a:prstGeom>
          </p:spPr>
          <p:style>
            <a:lnRef idx="1">
              <a:schemeClr val="accent2"/>
            </a:lnRef>
            <a:fillRef idx="3">
              <a:schemeClr val="accent2"/>
            </a:fillRef>
            <a:effectRef idx="2">
              <a:schemeClr val="accent2"/>
            </a:effectRef>
            <a:fontRef idx="minor">
              <a:schemeClr val="lt1"/>
            </a:fontRef>
          </p:style>
          <p:txBody>
            <a:bodyPr anchor="ctr"/>
            <a:lstStyle/>
            <a:p>
              <a:pPr algn="ctr" fontAlgn="auto">
                <a:spcBef>
                  <a:spcPts val="0"/>
                </a:spcBef>
                <a:spcAft>
                  <a:spcPts val="0"/>
                </a:spcAft>
                <a:defRPr/>
              </a:pPr>
              <a:endParaRPr lang="en-US"/>
            </a:p>
          </p:txBody>
        </p:sp>
        <p:sp>
          <p:nvSpPr>
            <p:cNvPr id="48" name="5-Point Star 47">
              <a:extLst>
                <a:ext uri="{FF2B5EF4-FFF2-40B4-BE49-F238E27FC236}">
                  <a16:creationId xmlns:a16="http://schemas.microsoft.com/office/drawing/2014/main" id="{240E8C4C-4557-8B62-93FA-ADC8BD863FD4}"/>
                </a:ext>
              </a:extLst>
            </p:cNvPr>
            <p:cNvSpPr/>
            <p:nvPr/>
          </p:nvSpPr>
          <p:spPr>
            <a:xfrm>
              <a:off x="5884863" y="5160963"/>
              <a:ext cx="106362" cy="106362"/>
            </a:xfrm>
            <a:prstGeom prst="star5">
              <a:avLst/>
            </a:prstGeom>
          </p:spPr>
          <p:style>
            <a:lnRef idx="1">
              <a:schemeClr val="accent2"/>
            </a:lnRef>
            <a:fillRef idx="3">
              <a:schemeClr val="accent2"/>
            </a:fillRef>
            <a:effectRef idx="2">
              <a:schemeClr val="accent2"/>
            </a:effectRef>
            <a:fontRef idx="minor">
              <a:schemeClr val="lt1"/>
            </a:fontRef>
          </p:style>
          <p:txBody>
            <a:bodyPr anchor="ctr"/>
            <a:lstStyle/>
            <a:p>
              <a:pPr algn="ctr" fontAlgn="auto">
                <a:spcBef>
                  <a:spcPts val="0"/>
                </a:spcBef>
                <a:spcAft>
                  <a:spcPts val="0"/>
                </a:spcAft>
                <a:defRPr/>
              </a:pPr>
              <a:endParaRPr lang="en-US"/>
            </a:p>
          </p:txBody>
        </p:sp>
        <p:sp>
          <p:nvSpPr>
            <p:cNvPr id="49" name="5-Point Star 48">
              <a:extLst>
                <a:ext uri="{FF2B5EF4-FFF2-40B4-BE49-F238E27FC236}">
                  <a16:creationId xmlns:a16="http://schemas.microsoft.com/office/drawing/2014/main" id="{6E445DE4-C1E0-95ED-2C08-BC353760EEAD}"/>
                </a:ext>
              </a:extLst>
            </p:cNvPr>
            <p:cNvSpPr/>
            <p:nvPr/>
          </p:nvSpPr>
          <p:spPr>
            <a:xfrm>
              <a:off x="5884863" y="5289550"/>
              <a:ext cx="106362" cy="106363"/>
            </a:xfrm>
            <a:prstGeom prst="star5">
              <a:avLst/>
            </a:prstGeom>
          </p:spPr>
          <p:style>
            <a:lnRef idx="1">
              <a:schemeClr val="accent2"/>
            </a:lnRef>
            <a:fillRef idx="3">
              <a:schemeClr val="accent2"/>
            </a:fillRef>
            <a:effectRef idx="2">
              <a:schemeClr val="accent2"/>
            </a:effectRef>
            <a:fontRef idx="minor">
              <a:schemeClr val="lt1"/>
            </a:fontRef>
          </p:style>
          <p:txBody>
            <a:bodyPr anchor="ctr"/>
            <a:lstStyle/>
            <a:p>
              <a:pPr algn="ctr" fontAlgn="auto">
                <a:spcBef>
                  <a:spcPts val="0"/>
                </a:spcBef>
                <a:spcAft>
                  <a:spcPts val="0"/>
                </a:spcAft>
                <a:defRPr/>
              </a:pPr>
              <a:endParaRPr lang="en-US"/>
            </a:p>
          </p:txBody>
        </p:sp>
        <p:sp>
          <p:nvSpPr>
            <p:cNvPr id="50" name="Right Arrow 49">
              <a:extLst>
                <a:ext uri="{FF2B5EF4-FFF2-40B4-BE49-F238E27FC236}">
                  <a16:creationId xmlns:a16="http://schemas.microsoft.com/office/drawing/2014/main" id="{93B99D44-400C-C911-F6B0-82F4F2CAE242}"/>
                </a:ext>
              </a:extLst>
            </p:cNvPr>
            <p:cNvSpPr/>
            <p:nvPr/>
          </p:nvSpPr>
          <p:spPr>
            <a:xfrm>
              <a:off x="4221163" y="5113338"/>
              <a:ext cx="400050" cy="382587"/>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 name="Right Arrow 50">
              <a:extLst>
                <a:ext uri="{FF2B5EF4-FFF2-40B4-BE49-F238E27FC236}">
                  <a16:creationId xmlns:a16="http://schemas.microsoft.com/office/drawing/2014/main" id="{ADF01FA7-8FA6-883F-0C2E-F292AD7AA3FE}"/>
                </a:ext>
              </a:extLst>
            </p:cNvPr>
            <p:cNvSpPr/>
            <p:nvPr/>
          </p:nvSpPr>
          <p:spPr>
            <a:xfrm>
              <a:off x="93663" y="5280025"/>
              <a:ext cx="400050" cy="382588"/>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2" name="Right Arrow 51">
              <a:extLst>
                <a:ext uri="{FF2B5EF4-FFF2-40B4-BE49-F238E27FC236}">
                  <a16:creationId xmlns:a16="http://schemas.microsoft.com/office/drawing/2014/main" id="{7826A3BD-E6B6-85B2-9A2F-9C4030158833}"/>
                </a:ext>
              </a:extLst>
            </p:cNvPr>
            <p:cNvSpPr/>
            <p:nvPr/>
          </p:nvSpPr>
          <p:spPr>
            <a:xfrm>
              <a:off x="8369300" y="2225675"/>
              <a:ext cx="400050" cy="382588"/>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3" name="TextBox 52">
              <a:extLst>
                <a:ext uri="{FF2B5EF4-FFF2-40B4-BE49-F238E27FC236}">
                  <a16:creationId xmlns:a16="http://schemas.microsoft.com/office/drawing/2014/main" id="{EBBBBFEF-FC59-8E52-3737-D387C1B544C7}"/>
                </a:ext>
              </a:extLst>
            </p:cNvPr>
            <p:cNvSpPr txBox="1"/>
            <p:nvPr/>
          </p:nvSpPr>
          <p:spPr>
            <a:xfrm>
              <a:off x="519113" y="3048000"/>
              <a:ext cx="3359150" cy="779764"/>
            </a:xfrm>
            <a:prstGeom prst="rect">
              <a:avLst/>
            </a:prstGeom>
          </p:spPr>
          <p:style>
            <a:lnRef idx="2">
              <a:schemeClr val="accent1"/>
            </a:lnRef>
            <a:fillRef idx="1">
              <a:schemeClr val="lt1"/>
            </a:fillRef>
            <a:effectRef idx="0">
              <a:schemeClr val="accent1"/>
            </a:effectRef>
            <a:fontRef idx="minor">
              <a:schemeClr val="dk1"/>
            </a:fontRef>
          </p:style>
          <p:txBody>
            <a:bodyPr wrap="square">
              <a:prstTxWarp prst="textNoShape">
                <a:avLst/>
              </a:prstTxWarp>
              <a:spAutoFit/>
            </a:bodyPr>
            <a:lstStyle/>
            <a:p>
              <a:r>
                <a:rPr lang="en-US" sz="1600" dirty="0">
                  <a:solidFill>
                    <a:srgbClr val="000000"/>
                  </a:solidFill>
                  <a:ea typeface="ＭＳ Ｐゴシック" charset="-128"/>
                  <a:cs typeface="ＭＳ Ｐゴシック" charset="-128"/>
                </a:rPr>
                <a:t>A single run of a sequencer generates ~50M ~75 – 400 bp short reads for analysis</a:t>
              </a:r>
            </a:p>
          </p:txBody>
        </p:sp>
        <p:sp>
          <p:nvSpPr>
            <p:cNvPr id="54" name="Rectangle 53">
              <a:extLst>
                <a:ext uri="{FF2B5EF4-FFF2-40B4-BE49-F238E27FC236}">
                  <a16:creationId xmlns:a16="http://schemas.microsoft.com/office/drawing/2014/main" id="{923B40C4-5FD3-C714-35B6-28415FB553C5}"/>
                </a:ext>
              </a:extLst>
            </p:cNvPr>
            <p:cNvSpPr/>
            <p:nvPr/>
          </p:nvSpPr>
          <p:spPr>
            <a:xfrm>
              <a:off x="457200" y="1989138"/>
              <a:ext cx="1349375" cy="322262"/>
            </a:xfrm>
            <a:prstGeom prst="rect">
              <a:avLst/>
            </a:prstGeom>
          </p:spPr>
          <p:style>
            <a:lnRef idx="1">
              <a:schemeClr val="accent1"/>
            </a:lnRef>
            <a:fillRef idx="2">
              <a:schemeClr val="accent1"/>
            </a:fillRef>
            <a:effectRef idx="1">
              <a:schemeClr val="accent1"/>
            </a:effectRef>
            <a:fontRef idx="minor">
              <a:schemeClr val="dk1"/>
            </a:fontRef>
          </p:style>
          <p:txBody>
            <a:bodyPr anchor="ctr">
              <a:prstTxWarp prst="textNoShape">
                <a:avLst/>
              </a:prstTxWarp>
            </a:bodyPr>
            <a:lstStyle/>
            <a:p>
              <a:pPr algn="ctr"/>
              <a:r>
                <a:rPr lang="en-US" sz="1400">
                  <a:solidFill>
                    <a:srgbClr val="000000"/>
                  </a:solidFill>
                  <a:ea typeface="ＭＳ Ｐゴシック" charset="-128"/>
                  <a:cs typeface="ＭＳ Ｐゴシック" charset="-128"/>
                </a:rPr>
                <a:t>SOLiD</a:t>
              </a:r>
            </a:p>
          </p:txBody>
        </p:sp>
        <p:sp>
          <p:nvSpPr>
            <p:cNvPr id="55" name="Rectangle 54">
              <a:extLst>
                <a:ext uri="{FF2B5EF4-FFF2-40B4-BE49-F238E27FC236}">
                  <a16:creationId xmlns:a16="http://schemas.microsoft.com/office/drawing/2014/main" id="{4E047BE7-031C-FE00-7C82-32F22C984F26}"/>
                </a:ext>
              </a:extLst>
            </p:cNvPr>
            <p:cNvSpPr/>
            <p:nvPr/>
          </p:nvSpPr>
          <p:spPr>
            <a:xfrm>
              <a:off x="457200" y="2398713"/>
              <a:ext cx="1349375" cy="323850"/>
            </a:xfrm>
            <a:prstGeom prst="rect">
              <a:avLst/>
            </a:prstGeom>
          </p:spPr>
          <p:style>
            <a:lnRef idx="1">
              <a:schemeClr val="accent1"/>
            </a:lnRef>
            <a:fillRef idx="2">
              <a:schemeClr val="accent1"/>
            </a:fillRef>
            <a:effectRef idx="1">
              <a:schemeClr val="accent1"/>
            </a:effectRef>
            <a:fontRef idx="minor">
              <a:schemeClr val="dk1"/>
            </a:fontRef>
          </p:style>
          <p:txBody>
            <a:bodyPr anchor="ctr">
              <a:prstTxWarp prst="textNoShape">
                <a:avLst/>
              </a:prstTxWarp>
            </a:bodyPr>
            <a:lstStyle/>
            <a:p>
              <a:pPr algn="ctr"/>
              <a:r>
                <a:rPr lang="en-US" sz="1400">
                  <a:solidFill>
                    <a:srgbClr val="000000"/>
                  </a:solidFill>
                  <a:ea typeface="ＭＳ Ｐゴシック" charset="-128"/>
                  <a:cs typeface="ＭＳ Ｐゴシック" charset="-128"/>
                </a:rPr>
                <a:t>454</a:t>
              </a:r>
            </a:p>
          </p:txBody>
        </p:sp>
        <p:sp>
          <p:nvSpPr>
            <p:cNvPr id="56" name="TextBox 186">
              <a:extLst>
                <a:ext uri="{FF2B5EF4-FFF2-40B4-BE49-F238E27FC236}">
                  <a16:creationId xmlns:a16="http://schemas.microsoft.com/office/drawing/2014/main" id="{94F927C8-7EC7-E148-9C4C-119EDE541936}"/>
                </a:ext>
              </a:extLst>
            </p:cNvPr>
            <p:cNvSpPr txBox="1">
              <a:spLocks noChangeArrowheads="1"/>
            </p:cNvSpPr>
            <p:nvPr/>
          </p:nvSpPr>
          <p:spPr bwMode="auto">
            <a:xfrm>
              <a:off x="5334000" y="1644649"/>
              <a:ext cx="635000" cy="205902"/>
            </a:xfrm>
            <a:prstGeom prst="rect">
              <a:avLst/>
            </a:prstGeom>
            <a:noFill/>
            <a:ln w="9525">
              <a:noFill/>
              <a:miter lim="800000"/>
              <a:headEnd/>
              <a:tailEnd/>
            </a:ln>
          </p:spPr>
          <p:txBody>
            <a:bodyPr wrap="square">
              <a:prstTxWarp prst="textNoShape">
                <a:avLst/>
              </a:prstTxWarp>
              <a:spAutoFit/>
            </a:bodyPr>
            <a:lstStyle/>
            <a:p>
              <a:r>
                <a:rPr lang="en-US" sz="1000" dirty="0">
                  <a:latin typeface="Calibri" charset="0"/>
                </a:rPr>
                <a:t>Region 1</a:t>
              </a:r>
            </a:p>
          </p:txBody>
        </p:sp>
        <p:sp>
          <p:nvSpPr>
            <p:cNvPr id="57" name="TextBox 188">
              <a:extLst>
                <a:ext uri="{FF2B5EF4-FFF2-40B4-BE49-F238E27FC236}">
                  <a16:creationId xmlns:a16="http://schemas.microsoft.com/office/drawing/2014/main" id="{84D68D14-1BAB-CFF9-7326-ECF60A05DAC7}"/>
                </a:ext>
              </a:extLst>
            </p:cNvPr>
            <p:cNvSpPr txBox="1">
              <a:spLocks noChangeArrowheads="1"/>
            </p:cNvSpPr>
            <p:nvPr/>
          </p:nvSpPr>
          <p:spPr bwMode="auto">
            <a:xfrm>
              <a:off x="6848475" y="1644649"/>
              <a:ext cx="633413" cy="205902"/>
            </a:xfrm>
            <a:prstGeom prst="rect">
              <a:avLst/>
            </a:prstGeom>
            <a:noFill/>
            <a:ln w="9525">
              <a:noFill/>
              <a:miter lim="800000"/>
              <a:headEnd/>
              <a:tailEnd/>
            </a:ln>
          </p:spPr>
          <p:txBody>
            <a:bodyPr wrap="square">
              <a:prstTxWarp prst="textNoShape">
                <a:avLst/>
              </a:prstTxWarp>
              <a:spAutoFit/>
            </a:bodyPr>
            <a:lstStyle/>
            <a:p>
              <a:r>
                <a:rPr lang="en-US" sz="1000">
                  <a:latin typeface="Calibri" charset="0"/>
                </a:rPr>
                <a:t>Region 2</a:t>
              </a:r>
            </a:p>
          </p:txBody>
        </p:sp>
        <p:sp>
          <p:nvSpPr>
            <p:cNvPr id="58" name="TextBox 189">
              <a:extLst>
                <a:ext uri="{FF2B5EF4-FFF2-40B4-BE49-F238E27FC236}">
                  <a16:creationId xmlns:a16="http://schemas.microsoft.com/office/drawing/2014/main" id="{7C547891-8053-A30F-CCE3-B73792967E22}"/>
                </a:ext>
              </a:extLst>
            </p:cNvPr>
            <p:cNvSpPr txBox="1">
              <a:spLocks noChangeArrowheads="1"/>
            </p:cNvSpPr>
            <p:nvPr/>
          </p:nvSpPr>
          <p:spPr bwMode="auto">
            <a:xfrm>
              <a:off x="884238" y="4522787"/>
              <a:ext cx="635000" cy="205902"/>
            </a:xfrm>
            <a:prstGeom prst="rect">
              <a:avLst/>
            </a:prstGeom>
            <a:noFill/>
            <a:ln w="9525">
              <a:noFill/>
              <a:miter lim="800000"/>
              <a:headEnd/>
              <a:tailEnd/>
            </a:ln>
          </p:spPr>
          <p:txBody>
            <a:bodyPr wrap="square">
              <a:prstTxWarp prst="textNoShape">
                <a:avLst/>
              </a:prstTxWarp>
              <a:spAutoFit/>
            </a:bodyPr>
            <a:lstStyle/>
            <a:p>
              <a:r>
                <a:rPr lang="en-US" sz="1000">
                  <a:latin typeface="Calibri" charset="0"/>
                </a:rPr>
                <a:t>Region 1</a:t>
              </a:r>
            </a:p>
          </p:txBody>
        </p:sp>
        <p:sp>
          <p:nvSpPr>
            <p:cNvPr id="59" name="TextBox 192">
              <a:extLst>
                <a:ext uri="{FF2B5EF4-FFF2-40B4-BE49-F238E27FC236}">
                  <a16:creationId xmlns:a16="http://schemas.microsoft.com/office/drawing/2014/main" id="{7770BE5D-8E27-F870-4A4E-E2CDCC72DEFD}"/>
                </a:ext>
              </a:extLst>
            </p:cNvPr>
            <p:cNvSpPr txBox="1">
              <a:spLocks noChangeArrowheads="1"/>
            </p:cNvSpPr>
            <p:nvPr/>
          </p:nvSpPr>
          <p:spPr bwMode="auto">
            <a:xfrm>
              <a:off x="2398713" y="4522787"/>
              <a:ext cx="633412" cy="205902"/>
            </a:xfrm>
            <a:prstGeom prst="rect">
              <a:avLst/>
            </a:prstGeom>
            <a:noFill/>
            <a:ln w="9525">
              <a:noFill/>
              <a:miter lim="800000"/>
              <a:headEnd/>
              <a:tailEnd/>
            </a:ln>
          </p:spPr>
          <p:txBody>
            <a:bodyPr wrap="square">
              <a:prstTxWarp prst="textNoShape">
                <a:avLst/>
              </a:prstTxWarp>
              <a:spAutoFit/>
            </a:bodyPr>
            <a:lstStyle/>
            <a:p>
              <a:r>
                <a:rPr lang="en-US" sz="1000">
                  <a:latin typeface="Calibri" charset="0"/>
                </a:rPr>
                <a:t>Region 2</a:t>
              </a:r>
            </a:p>
          </p:txBody>
        </p:sp>
        <p:sp>
          <p:nvSpPr>
            <p:cNvPr id="60" name="TextBox 193">
              <a:extLst>
                <a:ext uri="{FF2B5EF4-FFF2-40B4-BE49-F238E27FC236}">
                  <a16:creationId xmlns:a16="http://schemas.microsoft.com/office/drawing/2014/main" id="{B56BAA17-1185-0B3D-07E8-5AE37347AE1C}"/>
                </a:ext>
              </a:extLst>
            </p:cNvPr>
            <p:cNvSpPr txBox="1">
              <a:spLocks noChangeArrowheads="1"/>
            </p:cNvSpPr>
            <p:nvPr/>
          </p:nvSpPr>
          <p:spPr bwMode="auto">
            <a:xfrm>
              <a:off x="5334000" y="4522787"/>
              <a:ext cx="635000" cy="205902"/>
            </a:xfrm>
            <a:prstGeom prst="rect">
              <a:avLst/>
            </a:prstGeom>
            <a:noFill/>
            <a:ln w="9525">
              <a:noFill/>
              <a:miter lim="800000"/>
              <a:headEnd/>
              <a:tailEnd/>
            </a:ln>
          </p:spPr>
          <p:txBody>
            <a:bodyPr wrap="square">
              <a:prstTxWarp prst="textNoShape">
                <a:avLst/>
              </a:prstTxWarp>
              <a:spAutoFit/>
            </a:bodyPr>
            <a:lstStyle/>
            <a:p>
              <a:r>
                <a:rPr lang="en-US" sz="1000" dirty="0">
                  <a:latin typeface="Calibri" charset="0"/>
                </a:rPr>
                <a:t>Region 1</a:t>
              </a:r>
            </a:p>
          </p:txBody>
        </p:sp>
        <p:sp>
          <p:nvSpPr>
            <p:cNvPr id="61" name="TextBox 194">
              <a:extLst>
                <a:ext uri="{FF2B5EF4-FFF2-40B4-BE49-F238E27FC236}">
                  <a16:creationId xmlns:a16="http://schemas.microsoft.com/office/drawing/2014/main" id="{AFD1D509-1245-C5DC-9C36-05BE153F234E}"/>
                </a:ext>
              </a:extLst>
            </p:cNvPr>
            <p:cNvSpPr txBox="1">
              <a:spLocks noChangeArrowheads="1"/>
            </p:cNvSpPr>
            <p:nvPr/>
          </p:nvSpPr>
          <p:spPr bwMode="auto">
            <a:xfrm>
              <a:off x="6848475" y="4522787"/>
              <a:ext cx="633413" cy="205902"/>
            </a:xfrm>
            <a:prstGeom prst="rect">
              <a:avLst/>
            </a:prstGeom>
            <a:noFill/>
            <a:ln w="9525">
              <a:noFill/>
              <a:miter lim="800000"/>
              <a:headEnd/>
              <a:tailEnd/>
            </a:ln>
          </p:spPr>
          <p:txBody>
            <a:bodyPr wrap="square">
              <a:prstTxWarp prst="textNoShape">
                <a:avLst/>
              </a:prstTxWarp>
              <a:spAutoFit/>
            </a:bodyPr>
            <a:lstStyle/>
            <a:p>
              <a:r>
                <a:rPr lang="en-US" sz="1000">
                  <a:latin typeface="Calibri" charset="0"/>
                </a:rPr>
                <a:t>Region 2</a:t>
              </a:r>
            </a:p>
          </p:txBody>
        </p:sp>
      </p:grpSp>
      <p:sp>
        <p:nvSpPr>
          <p:cNvPr id="187" name="TextBox 186">
            <a:extLst>
              <a:ext uri="{FF2B5EF4-FFF2-40B4-BE49-F238E27FC236}">
                <a16:creationId xmlns:a16="http://schemas.microsoft.com/office/drawing/2014/main" id="{591EC519-B546-1E1C-5F04-0236FFF9D54B}"/>
              </a:ext>
            </a:extLst>
          </p:cNvPr>
          <p:cNvSpPr txBox="1"/>
          <p:nvPr/>
        </p:nvSpPr>
        <p:spPr>
          <a:xfrm>
            <a:off x="653556" y="5933363"/>
            <a:ext cx="2494594" cy="230832"/>
          </a:xfrm>
          <a:prstGeom prst="rect">
            <a:avLst/>
          </a:prstGeom>
          <a:noFill/>
        </p:spPr>
        <p:txBody>
          <a:bodyPr wrap="none" rtlCol="0">
            <a:spAutoFit/>
          </a:bodyPr>
          <a:lstStyle/>
          <a:p>
            <a:r>
              <a:rPr lang="en-US" sz="900" dirty="0"/>
              <a:t>Source: </a:t>
            </a:r>
            <a:r>
              <a:rPr lang="en-US" sz="900" b="0" i="0" u="none" strike="noStrike" dirty="0">
                <a:solidFill>
                  <a:srgbClr val="000000"/>
                </a:solidFill>
                <a:effectLst/>
                <a:latin typeface="Aptos" panose="020B0004020202020204" pitchFamily="34" charset="0"/>
              </a:rPr>
              <a:t>Publicly available from Google Images</a:t>
            </a:r>
            <a:endParaRPr lang="en-US" sz="900" dirty="0"/>
          </a:p>
        </p:txBody>
      </p:sp>
    </p:spTree>
    <p:extLst>
      <p:ext uri="{BB962C8B-B14F-4D97-AF65-F5344CB8AC3E}">
        <p14:creationId xmlns:p14="http://schemas.microsoft.com/office/powerpoint/2010/main" val="2457285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B50B3F-9F39-8782-55C7-DC391B4E962D}"/>
              </a:ext>
            </a:extLst>
          </p:cNvPr>
          <p:cNvPicPr>
            <a:picLocks noChangeAspect="1"/>
          </p:cNvPicPr>
          <p:nvPr/>
        </p:nvPicPr>
        <p:blipFill>
          <a:blip r:embed="rId2"/>
          <a:srcRect r="896" b="33587"/>
          <a:stretch/>
        </p:blipFill>
        <p:spPr>
          <a:xfrm>
            <a:off x="171450" y="236323"/>
            <a:ext cx="6022521" cy="4259477"/>
          </a:xfrm>
          <a:prstGeom prst="rect">
            <a:avLst/>
          </a:prstGeom>
        </p:spPr>
      </p:pic>
    </p:spTree>
    <p:extLst>
      <p:ext uri="{BB962C8B-B14F-4D97-AF65-F5344CB8AC3E}">
        <p14:creationId xmlns:p14="http://schemas.microsoft.com/office/powerpoint/2010/main" val="21300240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hart with text and charts&#10;&#10;Description automatically generated with medium confidence">
            <a:extLst>
              <a:ext uri="{FF2B5EF4-FFF2-40B4-BE49-F238E27FC236}">
                <a16:creationId xmlns:a16="http://schemas.microsoft.com/office/drawing/2014/main" id="{3C0AB063-1F5A-B28C-D8BF-4636AD7AF51B}"/>
              </a:ext>
            </a:extLst>
          </p:cNvPr>
          <p:cNvPicPr>
            <a:picLocks noChangeAspect="1"/>
          </p:cNvPicPr>
          <p:nvPr/>
        </p:nvPicPr>
        <p:blipFill>
          <a:blip r:embed="rId2"/>
          <a:stretch>
            <a:fillRect/>
          </a:stretch>
        </p:blipFill>
        <p:spPr>
          <a:xfrm>
            <a:off x="863738" y="304800"/>
            <a:ext cx="7772400" cy="5093697"/>
          </a:xfrm>
          <a:prstGeom prst="rect">
            <a:avLst/>
          </a:prstGeom>
        </p:spPr>
      </p:pic>
      <p:sp>
        <p:nvSpPr>
          <p:cNvPr id="6" name="TextBox 5">
            <a:extLst>
              <a:ext uri="{FF2B5EF4-FFF2-40B4-BE49-F238E27FC236}">
                <a16:creationId xmlns:a16="http://schemas.microsoft.com/office/drawing/2014/main" id="{5C318DFD-8B3C-8678-C6F7-772ED2889B52}"/>
              </a:ext>
            </a:extLst>
          </p:cNvPr>
          <p:cNvSpPr txBox="1"/>
          <p:nvPr/>
        </p:nvSpPr>
        <p:spPr>
          <a:xfrm>
            <a:off x="779656" y="5377477"/>
            <a:ext cx="2494594" cy="230832"/>
          </a:xfrm>
          <a:prstGeom prst="rect">
            <a:avLst/>
          </a:prstGeom>
          <a:noFill/>
        </p:spPr>
        <p:txBody>
          <a:bodyPr wrap="none" rtlCol="0">
            <a:spAutoFit/>
          </a:bodyPr>
          <a:lstStyle/>
          <a:p>
            <a:r>
              <a:rPr lang="en-US" sz="900" dirty="0"/>
              <a:t>Source: </a:t>
            </a:r>
            <a:r>
              <a:rPr lang="en-US" sz="900" b="0" i="0" u="none" strike="noStrike" dirty="0">
                <a:solidFill>
                  <a:srgbClr val="000000"/>
                </a:solidFill>
                <a:effectLst/>
                <a:latin typeface="Aptos" panose="020B0004020202020204" pitchFamily="34" charset="0"/>
              </a:rPr>
              <a:t>Publicly available from Google Images</a:t>
            </a:r>
            <a:endParaRPr lang="en-US" sz="900" dirty="0"/>
          </a:p>
        </p:txBody>
      </p:sp>
    </p:spTree>
    <p:extLst>
      <p:ext uri="{BB962C8B-B14F-4D97-AF65-F5344CB8AC3E}">
        <p14:creationId xmlns:p14="http://schemas.microsoft.com/office/powerpoint/2010/main" val="17163770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showing the number of different types of data&#10;&#10;Description automatically generated with medium confidence">
            <a:extLst>
              <a:ext uri="{FF2B5EF4-FFF2-40B4-BE49-F238E27FC236}">
                <a16:creationId xmlns:a16="http://schemas.microsoft.com/office/drawing/2014/main" id="{7DE22A27-E434-D2C7-E0AD-B489E59DFACF}"/>
              </a:ext>
            </a:extLst>
          </p:cNvPr>
          <p:cNvPicPr>
            <a:picLocks noChangeAspect="1"/>
          </p:cNvPicPr>
          <p:nvPr/>
        </p:nvPicPr>
        <p:blipFill>
          <a:blip r:embed="rId2"/>
          <a:stretch>
            <a:fillRect/>
          </a:stretch>
        </p:blipFill>
        <p:spPr>
          <a:xfrm>
            <a:off x="2122652" y="586171"/>
            <a:ext cx="6223000" cy="3289300"/>
          </a:xfrm>
          <a:prstGeom prst="rect">
            <a:avLst/>
          </a:prstGeom>
        </p:spPr>
      </p:pic>
      <p:sp>
        <p:nvSpPr>
          <p:cNvPr id="6" name="TextBox 5">
            <a:extLst>
              <a:ext uri="{FF2B5EF4-FFF2-40B4-BE49-F238E27FC236}">
                <a16:creationId xmlns:a16="http://schemas.microsoft.com/office/drawing/2014/main" id="{6AEDA541-FA6E-7927-30F6-D9057B5757C0}"/>
              </a:ext>
            </a:extLst>
          </p:cNvPr>
          <p:cNvSpPr txBox="1"/>
          <p:nvPr/>
        </p:nvSpPr>
        <p:spPr>
          <a:xfrm>
            <a:off x="2398250" y="3767749"/>
            <a:ext cx="2234907" cy="215444"/>
          </a:xfrm>
          <a:prstGeom prst="rect">
            <a:avLst/>
          </a:prstGeom>
          <a:noFill/>
        </p:spPr>
        <p:txBody>
          <a:bodyPr wrap="none" rtlCol="0">
            <a:spAutoFit/>
          </a:bodyPr>
          <a:lstStyle/>
          <a:p>
            <a:r>
              <a:rPr lang="en-US" sz="800" dirty="0"/>
              <a:t>Source: </a:t>
            </a:r>
            <a:r>
              <a:rPr lang="en-US" sz="800" b="0" i="0" u="none" strike="noStrike" dirty="0">
                <a:solidFill>
                  <a:srgbClr val="000000"/>
                </a:solidFill>
                <a:effectLst/>
                <a:latin typeface="Aptos" panose="020B0004020202020204" pitchFamily="34" charset="0"/>
              </a:rPr>
              <a:t>Publicly available from Google Images</a:t>
            </a:r>
            <a:endParaRPr lang="en-US" sz="800" dirty="0"/>
          </a:p>
        </p:txBody>
      </p:sp>
    </p:spTree>
    <p:extLst>
      <p:ext uri="{BB962C8B-B14F-4D97-AF65-F5344CB8AC3E}">
        <p14:creationId xmlns:p14="http://schemas.microsoft.com/office/powerpoint/2010/main" val="7160334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A04294-99EF-6C95-730D-8AD06521AFD3}"/>
              </a:ext>
            </a:extLst>
          </p:cNvPr>
          <p:cNvPicPr>
            <a:picLocks noChangeAspect="1"/>
          </p:cNvPicPr>
          <p:nvPr/>
        </p:nvPicPr>
        <p:blipFill>
          <a:blip r:embed="rId2"/>
          <a:stretch>
            <a:fillRect/>
          </a:stretch>
        </p:blipFill>
        <p:spPr>
          <a:xfrm>
            <a:off x="927538" y="397124"/>
            <a:ext cx="7772400" cy="4382095"/>
          </a:xfrm>
          <a:prstGeom prst="rect">
            <a:avLst/>
          </a:prstGeom>
        </p:spPr>
      </p:pic>
    </p:spTree>
    <p:extLst>
      <p:ext uri="{BB962C8B-B14F-4D97-AF65-F5344CB8AC3E}">
        <p14:creationId xmlns:p14="http://schemas.microsoft.com/office/powerpoint/2010/main" val="34106615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map of the world with different colored circles&#10;&#10;Description automatically generated">
            <a:extLst>
              <a:ext uri="{FF2B5EF4-FFF2-40B4-BE49-F238E27FC236}">
                <a16:creationId xmlns:a16="http://schemas.microsoft.com/office/drawing/2014/main" id="{7B6D9162-3B4B-72AC-64D0-FF964EA357B7}"/>
              </a:ext>
            </a:extLst>
          </p:cNvPr>
          <p:cNvPicPr>
            <a:picLocks noChangeAspect="1"/>
          </p:cNvPicPr>
          <p:nvPr/>
        </p:nvPicPr>
        <p:blipFill>
          <a:blip r:embed="rId2"/>
          <a:stretch>
            <a:fillRect/>
          </a:stretch>
        </p:blipFill>
        <p:spPr>
          <a:xfrm>
            <a:off x="698500" y="374650"/>
            <a:ext cx="7772400" cy="4398264"/>
          </a:xfrm>
          <a:prstGeom prst="rect">
            <a:avLst/>
          </a:prstGeom>
        </p:spPr>
      </p:pic>
      <p:sp>
        <p:nvSpPr>
          <p:cNvPr id="6" name="TextBox 5">
            <a:extLst>
              <a:ext uri="{FF2B5EF4-FFF2-40B4-BE49-F238E27FC236}">
                <a16:creationId xmlns:a16="http://schemas.microsoft.com/office/drawing/2014/main" id="{0BBC2B0F-D27E-9C13-62ED-897AF53F2A0E}"/>
              </a:ext>
            </a:extLst>
          </p:cNvPr>
          <p:cNvSpPr txBox="1"/>
          <p:nvPr/>
        </p:nvSpPr>
        <p:spPr>
          <a:xfrm>
            <a:off x="698500" y="4772914"/>
            <a:ext cx="2234907" cy="215444"/>
          </a:xfrm>
          <a:prstGeom prst="rect">
            <a:avLst/>
          </a:prstGeom>
          <a:noFill/>
        </p:spPr>
        <p:txBody>
          <a:bodyPr wrap="none" rtlCol="0">
            <a:spAutoFit/>
          </a:bodyPr>
          <a:lstStyle/>
          <a:p>
            <a:r>
              <a:rPr lang="en-US" sz="800" dirty="0"/>
              <a:t>Source: </a:t>
            </a:r>
            <a:r>
              <a:rPr lang="en-US" sz="800" b="0" i="0" u="none" strike="noStrike" dirty="0">
                <a:solidFill>
                  <a:srgbClr val="000000"/>
                </a:solidFill>
                <a:effectLst/>
                <a:latin typeface="Aptos" panose="020B0004020202020204" pitchFamily="34" charset="0"/>
              </a:rPr>
              <a:t>Publicly available from Google Images</a:t>
            </a:r>
            <a:endParaRPr lang="en-US" sz="800" dirty="0"/>
          </a:p>
        </p:txBody>
      </p:sp>
    </p:spTree>
    <p:extLst>
      <p:ext uri="{BB962C8B-B14F-4D97-AF65-F5344CB8AC3E}">
        <p14:creationId xmlns:p14="http://schemas.microsoft.com/office/powerpoint/2010/main" val="22896929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person's body&#10;&#10;Description automatically generated">
            <a:extLst>
              <a:ext uri="{FF2B5EF4-FFF2-40B4-BE49-F238E27FC236}">
                <a16:creationId xmlns:a16="http://schemas.microsoft.com/office/drawing/2014/main" id="{F8F8653C-C081-9310-4CA9-640F6AB0FEBA}"/>
              </a:ext>
            </a:extLst>
          </p:cNvPr>
          <p:cNvPicPr>
            <a:picLocks noChangeAspect="1"/>
          </p:cNvPicPr>
          <p:nvPr/>
        </p:nvPicPr>
        <p:blipFill>
          <a:blip r:embed="rId2"/>
          <a:stretch>
            <a:fillRect/>
          </a:stretch>
        </p:blipFill>
        <p:spPr>
          <a:xfrm>
            <a:off x="646793" y="279270"/>
            <a:ext cx="3975100" cy="4787900"/>
          </a:xfrm>
          <a:prstGeom prst="rect">
            <a:avLst/>
          </a:prstGeom>
        </p:spPr>
      </p:pic>
      <p:sp>
        <p:nvSpPr>
          <p:cNvPr id="6" name="TextBox 5">
            <a:extLst>
              <a:ext uri="{FF2B5EF4-FFF2-40B4-BE49-F238E27FC236}">
                <a16:creationId xmlns:a16="http://schemas.microsoft.com/office/drawing/2014/main" id="{AEE85849-53FF-E5A7-BBD2-BC33A9E6C57E}"/>
              </a:ext>
            </a:extLst>
          </p:cNvPr>
          <p:cNvSpPr txBox="1"/>
          <p:nvPr/>
        </p:nvSpPr>
        <p:spPr>
          <a:xfrm>
            <a:off x="754483" y="5067170"/>
            <a:ext cx="2234907" cy="215444"/>
          </a:xfrm>
          <a:prstGeom prst="rect">
            <a:avLst/>
          </a:prstGeom>
          <a:noFill/>
        </p:spPr>
        <p:txBody>
          <a:bodyPr wrap="none" rtlCol="0">
            <a:spAutoFit/>
          </a:bodyPr>
          <a:lstStyle/>
          <a:p>
            <a:r>
              <a:rPr lang="en-US" sz="800" dirty="0"/>
              <a:t>Source: </a:t>
            </a:r>
            <a:r>
              <a:rPr lang="en-US" sz="800" b="0" i="0" u="none" strike="noStrike" dirty="0">
                <a:solidFill>
                  <a:srgbClr val="000000"/>
                </a:solidFill>
                <a:effectLst/>
                <a:latin typeface="Aptos" panose="020B0004020202020204" pitchFamily="34" charset="0"/>
              </a:rPr>
              <a:t>Publicly available from Google Images</a:t>
            </a:r>
            <a:endParaRPr lang="en-US" sz="800" dirty="0"/>
          </a:p>
        </p:txBody>
      </p:sp>
    </p:spTree>
    <p:extLst>
      <p:ext uri="{BB962C8B-B14F-4D97-AF65-F5344CB8AC3E}">
        <p14:creationId xmlns:p14="http://schemas.microsoft.com/office/powerpoint/2010/main" val="40376106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hart with colorful dots&#10;&#10;Description automatically generated with medium confidence">
            <a:extLst>
              <a:ext uri="{FF2B5EF4-FFF2-40B4-BE49-F238E27FC236}">
                <a16:creationId xmlns:a16="http://schemas.microsoft.com/office/drawing/2014/main" id="{F8176C56-9D17-4030-42CA-4759275EE8C3}"/>
              </a:ext>
            </a:extLst>
          </p:cNvPr>
          <p:cNvPicPr>
            <a:picLocks noChangeAspect="1"/>
          </p:cNvPicPr>
          <p:nvPr/>
        </p:nvPicPr>
        <p:blipFill>
          <a:blip r:embed="rId2"/>
          <a:stretch>
            <a:fillRect/>
          </a:stretch>
        </p:blipFill>
        <p:spPr>
          <a:xfrm>
            <a:off x="1524000" y="0"/>
            <a:ext cx="7772400" cy="5829300"/>
          </a:xfrm>
          <a:prstGeom prst="rect">
            <a:avLst/>
          </a:prstGeom>
        </p:spPr>
      </p:pic>
      <p:sp>
        <p:nvSpPr>
          <p:cNvPr id="6" name="TextBox 5">
            <a:extLst>
              <a:ext uri="{FF2B5EF4-FFF2-40B4-BE49-F238E27FC236}">
                <a16:creationId xmlns:a16="http://schemas.microsoft.com/office/drawing/2014/main" id="{2CDE4E97-0EFD-D0C9-A806-AF8D97635924}"/>
              </a:ext>
            </a:extLst>
          </p:cNvPr>
          <p:cNvSpPr txBox="1"/>
          <p:nvPr/>
        </p:nvSpPr>
        <p:spPr>
          <a:xfrm>
            <a:off x="2098091" y="5543031"/>
            <a:ext cx="2234907" cy="215444"/>
          </a:xfrm>
          <a:prstGeom prst="rect">
            <a:avLst/>
          </a:prstGeom>
          <a:noFill/>
        </p:spPr>
        <p:txBody>
          <a:bodyPr wrap="none" rtlCol="0">
            <a:spAutoFit/>
          </a:bodyPr>
          <a:lstStyle/>
          <a:p>
            <a:r>
              <a:rPr lang="en-US" sz="800" dirty="0"/>
              <a:t>Source: </a:t>
            </a:r>
            <a:r>
              <a:rPr lang="en-US" sz="800" b="0" i="0" u="none" strike="noStrike" dirty="0">
                <a:solidFill>
                  <a:srgbClr val="000000"/>
                </a:solidFill>
                <a:effectLst/>
                <a:latin typeface="Aptos" panose="020B0004020202020204" pitchFamily="34" charset="0"/>
              </a:rPr>
              <a:t>Publicly available from Google Images</a:t>
            </a:r>
            <a:endParaRPr lang="en-US" sz="800" dirty="0"/>
          </a:p>
        </p:txBody>
      </p:sp>
    </p:spTree>
    <p:extLst>
      <p:ext uri="{BB962C8B-B14F-4D97-AF65-F5344CB8AC3E}">
        <p14:creationId xmlns:p14="http://schemas.microsoft.com/office/powerpoint/2010/main" val="1677493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C98D61E-468E-93DB-53B1-63C389E78914}"/>
              </a:ext>
            </a:extLst>
          </p:cNvPr>
          <p:cNvSpPr txBox="1"/>
          <p:nvPr/>
        </p:nvSpPr>
        <p:spPr>
          <a:xfrm>
            <a:off x="101006" y="315001"/>
            <a:ext cx="10445085" cy="646331"/>
          </a:xfrm>
          <a:prstGeom prst="rect">
            <a:avLst/>
          </a:prstGeom>
          <a:noFill/>
        </p:spPr>
        <p:txBody>
          <a:bodyPr wrap="square">
            <a:spAutoFit/>
          </a:bodyPr>
          <a:lstStyle/>
          <a:p>
            <a:r>
              <a:rPr lang="en-US" sz="3600" dirty="0">
                <a:latin typeface="Arial" panose="020B0604020202020204" pitchFamily="34" charset="0"/>
                <a:cs typeface="Arial" panose="020B0604020202020204" pitchFamily="34" charset="0"/>
              </a:rPr>
              <a:t>ATG TCT </a:t>
            </a:r>
            <a:r>
              <a:rPr lang="en-US" sz="3600" dirty="0">
                <a:solidFill>
                  <a:schemeClr val="accent2"/>
                </a:solidFill>
                <a:latin typeface="Arial" panose="020B0604020202020204" pitchFamily="34" charset="0"/>
                <a:cs typeface="Arial" panose="020B0604020202020204" pitchFamily="34" charset="0"/>
              </a:rPr>
              <a:t>GTT AGC </a:t>
            </a:r>
            <a:r>
              <a:rPr lang="en-US" sz="3600" dirty="0">
                <a:latin typeface="Arial" panose="020B0604020202020204" pitchFamily="34" charset="0"/>
                <a:cs typeface="Arial" panose="020B0604020202020204" pitchFamily="34" charset="0"/>
              </a:rPr>
              <a:t>GGA TAC CCG AAT GTC</a:t>
            </a:r>
          </a:p>
        </p:txBody>
      </p:sp>
      <p:sp>
        <p:nvSpPr>
          <p:cNvPr id="5" name="TextBox 4">
            <a:extLst>
              <a:ext uri="{FF2B5EF4-FFF2-40B4-BE49-F238E27FC236}">
                <a16:creationId xmlns:a16="http://schemas.microsoft.com/office/drawing/2014/main" id="{7ADD2219-3E3E-4BBD-C7CA-17A87D510FA7}"/>
              </a:ext>
            </a:extLst>
          </p:cNvPr>
          <p:cNvSpPr txBox="1"/>
          <p:nvPr/>
        </p:nvSpPr>
        <p:spPr>
          <a:xfrm>
            <a:off x="1776696" y="1403277"/>
            <a:ext cx="2133918" cy="646331"/>
          </a:xfrm>
          <a:prstGeom prst="rect">
            <a:avLst/>
          </a:prstGeom>
          <a:noFill/>
        </p:spPr>
        <p:txBody>
          <a:bodyPr wrap="none" rtlCol="0">
            <a:spAutoFit/>
          </a:bodyPr>
          <a:lstStyle/>
          <a:p>
            <a:r>
              <a:rPr lang="en-US" sz="3600" b="1" dirty="0">
                <a:latin typeface="Arial" panose="020B0604020202020204" pitchFamily="34" charset="0"/>
                <a:cs typeface="Arial" panose="020B0604020202020204" pitchFamily="34" charset="0"/>
              </a:rPr>
              <a:t>Insertion</a:t>
            </a:r>
          </a:p>
        </p:txBody>
      </p:sp>
      <p:sp>
        <p:nvSpPr>
          <p:cNvPr id="7" name="TextBox 6">
            <a:extLst>
              <a:ext uri="{FF2B5EF4-FFF2-40B4-BE49-F238E27FC236}">
                <a16:creationId xmlns:a16="http://schemas.microsoft.com/office/drawing/2014/main" id="{2D2D58FE-956C-61F3-7B43-AEF45E1E6304}"/>
              </a:ext>
            </a:extLst>
          </p:cNvPr>
          <p:cNvSpPr txBox="1"/>
          <p:nvPr/>
        </p:nvSpPr>
        <p:spPr>
          <a:xfrm>
            <a:off x="101006" y="2592472"/>
            <a:ext cx="9479455" cy="646331"/>
          </a:xfrm>
          <a:prstGeom prst="rect">
            <a:avLst/>
          </a:prstGeom>
          <a:noFill/>
        </p:spPr>
        <p:txBody>
          <a:bodyPr wrap="none" rtlCol="0">
            <a:spAutoFit/>
          </a:bodyPr>
          <a:lstStyle/>
          <a:p>
            <a:r>
              <a:rPr lang="en-US" sz="3600" dirty="0">
                <a:solidFill>
                  <a:schemeClr val="accent2"/>
                </a:solidFill>
                <a:latin typeface="Arial" panose="020B0604020202020204" pitchFamily="34" charset="0"/>
                <a:cs typeface="Arial" panose="020B0604020202020204" pitchFamily="34" charset="0"/>
              </a:rPr>
              <a:t>TGA CTA </a:t>
            </a:r>
            <a:r>
              <a:rPr lang="en-US" sz="3600" dirty="0">
                <a:latin typeface="Arial" panose="020B0604020202020204" pitchFamily="34" charset="0"/>
                <a:cs typeface="Arial" panose="020B0604020202020204" pitchFamily="34" charset="0"/>
              </a:rPr>
              <a:t>ATG TCT GGA TAC CCG AAT GTC</a:t>
            </a:r>
          </a:p>
        </p:txBody>
      </p:sp>
      <p:sp>
        <p:nvSpPr>
          <p:cNvPr id="8" name="TextBox 7">
            <a:extLst>
              <a:ext uri="{FF2B5EF4-FFF2-40B4-BE49-F238E27FC236}">
                <a16:creationId xmlns:a16="http://schemas.microsoft.com/office/drawing/2014/main" id="{7019B520-0CF4-A54F-96F1-CA12CF62347B}"/>
              </a:ext>
            </a:extLst>
          </p:cNvPr>
          <p:cNvSpPr txBox="1"/>
          <p:nvPr/>
        </p:nvSpPr>
        <p:spPr>
          <a:xfrm>
            <a:off x="101006" y="3722341"/>
            <a:ext cx="9546396" cy="646331"/>
          </a:xfrm>
          <a:prstGeom prst="rect">
            <a:avLst/>
          </a:prstGeom>
          <a:noFill/>
        </p:spPr>
        <p:txBody>
          <a:bodyPr wrap="none" rtlCol="0">
            <a:spAutoFit/>
          </a:bodyPr>
          <a:lstStyle/>
          <a:p>
            <a:r>
              <a:rPr lang="en-US" sz="3600" b="1" dirty="0">
                <a:latin typeface="Arial" panose="020B0604020202020204" pitchFamily="34" charset="0"/>
                <a:cs typeface="Arial" panose="020B0604020202020204" pitchFamily="34" charset="0"/>
              </a:rPr>
              <a:t>Translocation</a:t>
            </a:r>
            <a:r>
              <a:rPr lang="en-US" sz="3600" dirty="0">
                <a:latin typeface="Arial" panose="020B0604020202020204" pitchFamily="34" charset="0"/>
                <a:cs typeface="Arial" panose="020B0604020202020204" pitchFamily="34" charset="0"/>
              </a:rPr>
              <a:t> (segment from another region)</a:t>
            </a:r>
          </a:p>
        </p:txBody>
      </p:sp>
      <p:cxnSp>
        <p:nvCxnSpPr>
          <p:cNvPr id="10" name="Straight Arrow Connector 9">
            <a:extLst>
              <a:ext uri="{FF2B5EF4-FFF2-40B4-BE49-F238E27FC236}">
                <a16:creationId xmlns:a16="http://schemas.microsoft.com/office/drawing/2014/main" id="{FB6CEDB6-D871-4EA4-5EB4-A74EDB8A6A7D}"/>
              </a:ext>
            </a:extLst>
          </p:cNvPr>
          <p:cNvCxnSpPr>
            <a:cxnSpLocks/>
          </p:cNvCxnSpPr>
          <p:nvPr/>
        </p:nvCxnSpPr>
        <p:spPr>
          <a:xfrm flipV="1">
            <a:off x="337479" y="3184211"/>
            <a:ext cx="0" cy="4357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 name="Straight Arrow Connector 10">
            <a:extLst>
              <a:ext uri="{FF2B5EF4-FFF2-40B4-BE49-F238E27FC236}">
                <a16:creationId xmlns:a16="http://schemas.microsoft.com/office/drawing/2014/main" id="{D72E484D-567F-92BB-C8F8-378647D33488}"/>
              </a:ext>
            </a:extLst>
          </p:cNvPr>
          <p:cNvCxnSpPr>
            <a:cxnSpLocks/>
          </p:cNvCxnSpPr>
          <p:nvPr/>
        </p:nvCxnSpPr>
        <p:spPr>
          <a:xfrm flipV="1">
            <a:off x="2373270" y="961332"/>
            <a:ext cx="0" cy="4357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909578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dna strand with colorful sticks&#10;&#10;Description automatically generated">
            <a:extLst>
              <a:ext uri="{FF2B5EF4-FFF2-40B4-BE49-F238E27FC236}">
                <a16:creationId xmlns:a16="http://schemas.microsoft.com/office/drawing/2014/main" id="{62BE61CF-FA84-B345-EED8-14EE30234965}"/>
              </a:ext>
            </a:extLst>
          </p:cNvPr>
          <p:cNvPicPr>
            <a:picLocks noChangeAspect="1"/>
          </p:cNvPicPr>
          <p:nvPr/>
        </p:nvPicPr>
        <p:blipFill>
          <a:blip r:embed="rId2"/>
          <a:srcRect l="12631" t="-548" r="12621" b="25799"/>
          <a:stretch/>
        </p:blipFill>
        <p:spPr>
          <a:xfrm>
            <a:off x="3746994" y="1540726"/>
            <a:ext cx="2716560" cy="1481761"/>
          </a:xfrm>
          <a:prstGeom prst="rect">
            <a:avLst/>
          </a:prstGeom>
        </p:spPr>
      </p:pic>
      <p:sp>
        <p:nvSpPr>
          <p:cNvPr id="5" name="TextBox 4">
            <a:extLst>
              <a:ext uri="{FF2B5EF4-FFF2-40B4-BE49-F238E27FC236}">
                <a16:creationId xmlns:a16="http://schemas.microsoft.com/office/drawing/2014/main" id="{F6DE12D2-060C-55BD-4A9C-5E672D47B2EB}"/>
              </a:ext>
            </a:extLst>
          </p:cNvPr>
          <p:cNvSpPr txBox="1"/>
          <p:nvPr/>
        </p:nvSpPr>
        <p:spPr>
          <a:xfrm>
            <a:off x="6782838" y="1398059"/>
            <a:ext cx="6140281" cy="646331"/>
          </a:xfrm>
          <a:prstGeom prst="rect">
            <a:avLst/>
          </a:prstGeom>
          <a:noFill/>
        </p:spPr>
        <p:txBody>
          <a:bodyPr wrap="square" rtlCol="0">
            <a:spAutoFit/>
          </a:bodyPr>
          <a:lstStyle/>
          <a:p>
            <a:r>
              <a:rPr lang="en-US" sz="3600" dirty="0"/>
              <a:t>C T C G T C A C T T C A C</a:t>
            </a:r>
          </a:p>
        </p:txBody>
      </p:sp>
      <p:pic>
        <p:nvPicPr>
          <p:cNvPr id="6" name="Picture 5" descr="A blue dna strand with colorful sticks&#10;&#10;Description automatically generated">
            <a:extLst>
              <a:ext uri="{FF2B5EF4-FFF2-40B4-BE49-F238E27FC236}">
                <a16:creationId xmlns:a16="http://schemas.microsoft.com/office/drawing/2014/main" id="{2C5247B9-4AF4-23D7-F38C-6FA7878B8967}"/>
              </a:ext>
            </a:extLst>
          </p:cNvPr>
          <p:cNvPicPr>
            <a:picLocks noChangeAspect="1"/>
          </p:cNvPicPr>
          <p:nvPr/>
        </p:nvPicPr>
        <p:blipFill>
          <a:blip r:embed="rId2"/>
          <a:srcRect l="12631" t="-548" r="12621" b="25799"/>
          <a:stretch/>
        </p:blipFill>
        <p:spPr>
          <a:xfrm>
            <a:off x="3746994" y="3571667"/>
            <a:ext cx="2716560" cy="1481761"/>
          </a:xfrm>
          <a:prstGeom prst="rect">
            <a:avLst/>
          </a:prstGeom>
        </p:spPr>
      </p:pic>
      <p:sp>
        <p:nvSpPr>
          <p:cNvPr id="7" name="TextBox 6">
            <a:extLst>
              <a:ext uri="{FF2B5EF4-FFF2-40B4-BE49-F238E27FC236}">
                <a16:creationId xmlns:a16="http://schemas.microsoft.com/office/drawing/2014/main" id="{7805FDFE-D23C-26EE-4CBE-708657DF6231}"/>
              </a:ext>
            </a:extLst>
          </p:cNvPr>
          <p:cNvSpPr txBox="1"/>
          <p:nvPr/>
        </p:nvSpPr>
        <p:spPr>
          <a:xfrm>
            <a:off x="6782838" y="3429000"/>
            <a:ext cx="6140281" cy="646331"/>
          </a:xfrm>
          <a:prstGeom prst="rect">
            <a:avLst/>
          </a:prstGeom>
          <a:noFill/>
        </p:spPr>
        <p:txBody>
          <a:bodyPr wrap="square" rtlCol="0">
            <a:spAutoFit/>
          </a:bodyPr>
          <a:lstStyle/>
          <a:p>
            <a:r>
              <a:rPr lang="en-US" sz="3600" dirty="0"/>
              <a:t>C T C A T C A C T T C A C</a:t>
            </a:r>
          </a:p>
        </p:txBody>
      </p:sp>
      <p:sp>
        <p:nvSpPr>
          <p:cNvPr id="8" name="TextBox 7">
            <a:extLst>
              <a:ext uri="{FF2B5EF4-FFF2-40B4-BE49-F238E27FC236}">
                <a16:creationId xmlns:a16="http://schemas.microsoft.com/office/drawing/2014/main" id="{D7E26F15-2199-4251-5CB1-C57BC98CAA7C}"/>
              </a:ext>
            </a:extLst>
          </p:cNvPr>
          <p:cNvSpPr txBox="1"/>
          <p:nvPr/>
        </p:nvSpPr>
        <p:spPr>
          <a:xfrm>
            <a:off x="6782837" y="2370434"/>
            <a:ext cx="6140281" cy="646331"/>
          </a:xfrm>
          <a:prstGeom prst="rect">
            <a:avLst/>
          </a:prstGeom>
          <a:noFill/>
        </p:spPr>
        <p:txBody>
          <a:bodyPr wrap="square" rtlCol="0">
            <a:spAutoFit/>
          </a:bodyPr>
          <a:lstStyle/>
          <a:p>
            <a:r>
              <a:rPr lang="en-US" sz="3600" dirty="0"/>
              <a:t>G A G C A G T G A A G T G</a:t>
            </a:r>
          </a:p>
        </p:txBody>
      </p:sp>
      <p:sp>
        <p:nvSpPr>
          <p:cNvPr id="9" name="TextBox 8">
            <a:extLst>
              <a:ext uri="{FF2B5EF4-FFF2-40B4-BE49-F238E27FC236}">
                <a16:creationId xmlns:a16="http://schemas.microsoft.com/office/drawing/2014/main" id="{EB074C9D-A018-3C59-B2F4-F7E29331A5C6}"/>
              </a:ext>
            </a:extLst>
          </p:cNvPr>
          <p:cNvSpPr txBox="1"/>
          <p:nvPr/>
        </p:nvSpPr>
        <p:spPr>
          <a:xfrm>
            <a:off x="6782837" y="4401375"/>
            <a:ext cx="6140281" cy="646331"/>
          </a:xfrm>
          <a:prstGeom prst="rect">
            <a:avLst/>
          </a:prstGeom>
          <a:noFill/>
        </p:spPr>
        <p:txBody>
          <a:bodyPr wrap="square" rtlCol="0">
            <a:spAutoFit/>
          </a:bodyPr>
          <a:lstStyle/>
          <a:p>
            <a:r>
              <a:rPr lang="en-US" sz="3600" dirty="0"/>
              <a:t>G A G T A G T G A A G T G</a:t>
            </a:r>
          </a:p>
        </p:txBody>
      </p:sp>
      <p:cxnSp>
        <p:nvCxnSpPr>
          <p:cNvPr id="11" name="Straight Connector 10">
            <a:extLst>
              <a:ext uri="{FF2B5EF4-FFF2-40B4-BE49-F238E27FC236}">
                <a16:creationId xmlns:a16="http://schemas.microsoft.com/office/drawing/2014/main" id="{A79FD4A2-2855-32C3-28FB-D180FC744B3A}"/>
              </a:ext>
            </a:extLst>
          </p:cNvPr>
          <p:cNvCxnSpPr/>
          <p:nvPr/>
        </p:nvCxnSpPr>
        <p:spPr>
          <a:xfrm>
            <a:off x="7017857"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CC094B94-7AB3-4B1F-D874-28A163DD2A32}"/>
              </a:ext>
            </a:extLst>
          </p:cNvPr>
          <p:cNvCxnSpPr/>
          <p:nvPr/>
        </p:nvCxnSpPr>
        <p:spPr>
          <a:xfrm>
            <a:off x="737255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58C1C37A-2D54-223D-2D85-41DB054C3D09}"/>
              </a:ext>
            </a:extLst>
          </p:cNvPr>
          <p:cNvCxnSpPr/>
          <p:nvPr/>
        </p:nvCxnSpPr>
        <p:spPr>
          <a:xfrm>
            <a:off x="7792724"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CEE94C84-960F-851F-6E9D-8C2F49132545}"/>
              </a:ext>
            </a:extLst>
          </p:cNvPr>
          <p:cNvCxnSpPr/>
          <p:nvPr/>
        </p:nvCxnSpPr>
        <p:spPr>
          <a:xfrm>
            <a:off x="8203169"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5588CFFF-79BF-6FCD-40BF-0ABE770F87B7}"/>
              </a:ext>
            </a:extLst>
          </p:cNvPr>
          <p:cNvCxnSpPr/>
          <p:nvPr/>
        </p:nvCxnSpPr>
        <p:spPr>
          <a:xfrm>
            <a:off x="8566133"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D23F1023-1FC8-3FA1-8BC7-264300F34282}"/>
              </a:ext>
            </a:extLst>
          </p:cNvPr>
          <p:cNvCxnSpPr/>
          <p:nvPr/>
        </p:nvCxnSpPr>
        <p:spPr>
          <a:xfrm>
            <a:off x="893701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C014915C-C2C7-6BE5-37B3-A40C95F45E19}"/>
              </a:ext>
            </a:extLst>
          </p:cNvPr>
          <p:cNvCxnSpPr/>
          <p:nvPr/>
        </p:nvCxnSpPr>
        <p:spPr>
          <a:xfrm>
            <a:off x="932391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F6B68139-48F8-5CB4-2B33-439E52536E21}"/>
              </a:ext>
            </a:extLst>
          </p:cNvPr>
          <p:cNvCxnSpPr/>
          <p:nvPr/>
        </p:nvCxnSpPr>
        <p:spPr>
          <a:xfrm>
            <a:off x="970491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47FC1ED1-F62E-D6F9-49FD-28BCEE56457A}"/>
              </a:ext>
            </a:extLst>
          </p:cNvPr>
          <p:cNvCxnSpPr/>
          <p:nvPr/>
        </p:nvCxnSpPr>
        <p:spPr>
          <a:xfrm>
            <a:off x="10047020"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06F82EDD-96DF-1632-D485-9F0107FE09F9}"/>
              </a:ext>
            </a:extLst>
          </p:cNvPr>
          <p:cNvCxnSpPr/>
          <p:nvPr/>
        </p:nvCxnSpPr>
        <p:spPr>
          <a:xfrm>
            <a:off x="10412949"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CFFDE0FF-915A-6FB3-9460-10E8416DC886}"/>
              </a:ext>
            </a:extLst>
          </p:cNvPr>
          <p:cNvCxnSpPr/>
          <p:nvPr/>
        </p:nvCxnSpPr>
        <p:spPr>
          <a:xfrm>
            <a:off x="1077604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9B23F094-D3AB-34D6-897B-DAD356CF9E59}"/>
              </a:ext>
            </a:extLst>
          </p:cNvPr>
          <p:cNvCxnSpPr/>
          <p:nvPr/>
        </p:nvCxnSpPr>
        <p:spPr>
          <a:xfrm>
            <a:off x="11168509"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F7048003-836F-5333-973A-8B1381932B6B}"/>
              </a:ext>
            </a:extLst>
          </p:cNvPr>
          <p:cNvCxnSpPr/>
          <p:nvPr/>
        </p:nvCxnSpPr>
        <p:spPr>
          <a:xfrm>
            <a:off x="1154976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E84F2C44-ECA2-95EE-836C-3C98CF9CD962}"/>
              </a:ext>
            </a:extLst>
          </p:cNvPr>
          <p:cNvCxnSpPr/>
          <p:nvPr/>
        </p:nvCxnSpPr>
        <p:spPr>
          <a:xfrm>
            <a:off x="7017857"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87EE25D4-AF7B-A5E3-7F53-008959477D85}"/>
              </a:ext>
            </a:extLst>
          </p:cNvPr>
          <p:cNvCxnSpPr/>
          <p:nvPr/>
        </p:nvCxnSpPr>
        <p:spPr>
          <a:xfrm>
            <a:off x="737255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CB76FE7B-22A2-B086-1C6C-64053E803E49}"/>
              </a:ext>
            </a:extLst>
          </p:cNvPr>
          <p:cNvCxnSpPr/>
          <p:nvPr/>
        </p:nvCxnSpPr>
        <p:spPr>
          <a:xfrm>
            <a:off x="7792724"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98F09005-54F2-26E3-FC4F-FE0696A3FE8A}"/>
              </a:ext>
            </a:extLst>
          </p:cNvPr>
          <p:cNvCxnSpPr/>
          <p:nvPr/>
        </p:nvCxnSpPr>
        <p:spPr>
          <a:xfrm>
            <a:off x="8203169"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458F7740-1A73-6CD3-F829-A0F4F039C2AF}"/>
              </a:ext>
            </a:extLst>
          </p:cNvPr>
          <p:cNvCxnSpPr/>
          <p:nvPr/>
        </p:nvCxnSpPr>
        <p:spPr>
          <a:xfrm>
            <a:off x="8566133"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507745B0-C0E5-DE7B-23A2-B791E7A84169}"/>
              </a:ext>
            </a:extLst>
          </p:cNvPr>
          <p:cNvCxnSpPr/>
          <p:nvPr/>
        </p:nvCxnSpPr>
        <p:spPr>
          <a:xfrm>
            <a:off x="893701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24F626EB-A1B8-8B1E-00F8-D7EB4B6C0071}"/>
              </a:ext>
            </a:extLst>
          </p:cNvPr>
          <p:cNvCxnSpPr/>
          <p:nvPr/>
        </p:nvCxnSpPr>
        <p:spPr>
          <a:xfrm>
            <a:off x="932391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0FA491F-1DC8-EC77-26CA-6CD40060F777}"/>
              </a:ext>
            </a:extLst>
          </p:cNvPr>
          <p:cNvCxnSpPr/>
          <p:nvPr/>
        </p:nvCxnSpPr>
        <p:spPr>
          <a:xfrm>
            <a:off x="970491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71348263-9243-7B82-9383-6AE4414B8D8C}"/>
              </a:ext>
            </a:extLst>
          </p:cNvPr>
          <p:cNvCxnSpPr/>
          <p:nvPr/>
        </p:nvCxnSpPr>
        <p:spPr>
          <a:xfrm>
            <a:off x="10047020"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43A70C0B-6862-FA3F-5D01-7E3A5B5229EC}"/>
              </a:ext>
            </a:extLst>
          </p:cNvPr>
          <p:cNvCxnSpPr/>
          <p:nvPr/>
        </p:nvCxnSpPr>
        <p:spPr>
          <a:xfrm>
            <a:off x="10412949"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67EA045D-78AE-B956-0C22-32FFA14D9D07}"/>
              </a:ext>
            </a:extLst>
          </p:cNvPr>
          <p:cNvCxnSpPr/>
          <p:nvPr/>
        </p:nvCxnSpPr>
        <p:spPr>
          <a:xfrm>
            <a:off x="1077604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01D80E99-A536-8CBB-7D04-159F4DED95F0}"/>
              </a:ext>
            </a:extLst>
          </p:cNvPr>
          <p:cNvCxnSpPr/>
          <p:nvPr/>
        </p:nvCxnSpPr>
        <p:spPr>
          <a:xfrm>
            <a:off x="11168509"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116A43D9-3253-AD51-B508-D526933D88FF}"/>
              </a:ext>
            </a:extLst>
          </p:cNvPr>
          <p:cNvCxnSpPr/>
          <p:nvPr/>
        </p:nvCxnSpPr>
        <p:spPr>
          <a:xfrm>
            <a:off x="1154976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sp>
        <p:nvSpPr>
          <p:cNvPr id="2" name="Oval 1">
            <a:extLst>
              <a:ext uri="{FF2B5EF4-FFF2-40B4-BE49-F238E27FC236}">
                <a16:creationId xmlns:a16="http://schemas.microsoft.com/office/drawing/2014/main" id="{10B9FE1C-F3A3-3058-800B-94D8BE1EF222}"/>
              </a:ext>
            </a:extLst>
          </p:cNvPr>
          <p:cNvSpPr/>
          <p:nvPr/>
        </p:nvSpPr>
        <p:spPr>
          <a:xfrm>
            <a:off x="7873120" y="1477874"/>
            <a:ext cx="632149" cy="1538891"/>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0ABA35E-D827-1187-4519-FF4DACB0DC9F}"/>
              </a:ext>
            </a:extLst>
          </p:cNvPr>
          <p:cNvSpPr txBox="1"/>
          <p:nvPr/>
        </p:nvSpPr>
        <p:spPr>
          <a:xfrm>
            <a:off x="7372558" y="807355"/>
            <a:ext cx="1774845" cy="646331"/>
          </a:xfrm>
          <a:prstGeom prst="rect">
            <a:avLst/>
          </a:prstGeom>
          <a:noFill/>
        </p:spPr>
        <p:txBody>
          <a:bodyPr wrap="none" rtlCol="0">
            <a:spAutoFit/>
          </a:bodyPr>
          <a:lstStyle/>
          <a:p>
            <a:r>
              <a:rPr lang="en-US" sz="3600" b="1" dirty="0">
                <a:solidFill>
                  <a:srgbClr val="C00000"/>
                </a:solidFill>
              </a:rPr>
              <a:t>Allele A</a:t>
            </a:r>
          </a:p>
        </p:txBody>
      </p:sp>
      <p:sp>
        <p:nvSpPr>
          <p:cNvPr id="38" name="Oval 37">
            <a:extLst>
              <a:ext uri="{FF2B5EF4-FFF2-40B4-BE49-F238E27FC236}">
                <a16:creationId xmlns:a16="http://schemas.microsoft.com/office/drawing/2014/main" id="{E0D11365-81A7-F8FF-A761-DB812D20D9B0}"/>
              </a:ext>
            </a:extLst>
          </p:cNvPr>
          <p:cNvSpPr/>
          <p:nvPr/>
        </p:nvSpPr>
        <p:spPr>
          <a:xfrm>
            <a:off x="7847250" y="3508815"/>
            <a:ext cx="632149" cy="1538891"/>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93E3A85-0E39-861C-5784-FE19C4200B8D}"/>
              </a:ext>
            </a:extLst>
          </p:cNvPr>
          <p:cNvSpPr txBox="1"/>
          <p:nvPr/>
        </p:nvSpPr>
        <p:spPr>
          <a:xfrm>
            <a:off x="7607809" y="5050732"/>
            <a:ext cx="1742785" cy="646331"/>
          </a:xfrm>
          <a:prstGeom prst="rect">
            <a:avLst/>
          </a:prstGeom>
          <a:noFill/>
        </p:spPr>
        <p:txBody>
          <a:bodyPr wrap="none" rtlCol="0">
            <a:spAutoFit/>
          </a:bodyPr>
          <a:lstStyle/>
          <a:p>
            <a:r>
              <a:rPr lang="en-US" sz="3600" b="1" dirty="0">
                <a:solidFill>
                  <a:srgbClr val="C00000"/>
                </a:solidFill>
              </a:rPr>
              <a:t>Allele a</a:t>
            </a:r>
          </a:p>
        </p:txBody>
      </p:sp>
      <p:sp>
        <p:nvSpPr>
          <p:cNvPr id="42" name="TextBox 41">
            <a:extLst>
              <a:ext uri="{FF2B5EF4-FFF2-40B4-BE49-F238E27FC236}">
                <a16:creationId xmlns:a16="http://schemas.microsoft.com/office/drawing/2014/main" id="{71F8A874-C352-3709-990A-EF983781BA90}"/>
              </a:ext>
            </a:extLst>
          </p:cNvPr>
          <p:cNvSpPr txBox="1"/>
          <p:nvPr/>
        </p:nvSpPr>
        <p:spPr>
          <a:xfrm>
            <a:off x="6215969" y="6091653"/>
            <a:ext cx="5976251" cy="646331"/>
          </a:xfrm>
          <a:prstGeom prst="rect">
            <a:avLst/>
          </a:prstGeom>
          <a:noFill/>
        </p:spPr>
        <p:txBody>
          <a:bodyPr wrap="none" rtlCol="0">
            <a:spAutoFit/>
          </a:bodyPr>
          <a:lstStyle/>
          <a:p>
            <a:r>
              <a:rPr lang="en-US" sz="3600" dirty="0"/>
              <a:t>The </a:t>
            </a:r>
            <a:r>
              <a:rPr lang="en-US" sz="3600" b="1" dirty="0">
                <a:solidFill>
                  <a:srgbClr val="C00000"/>
                </a:solidFill>
              </a:rPr>
              <a:t>genotype </a:t>
            </a:r>
            <a:r>
              <a:rPr lang="en-US" sz="3600" dirty="0"/>
              <a:t>at this SNP</a:t>
            </a:r>
            <a:r>
              <a:rPr lang="en-US" sz="3600" b="1" dirty="0">
                <a:solidFill>
                  <a:srgbClr val="C00000"/>
                </a:solidFill>
              </a:rPr>
              <a:t>: Aa</a:t>
            </a:r>
          </a:p>
        </p:txBody>
      </p:sp>
      <p:cxnSp>
        <p:nvCxnSpPr>
          <p:cNvPr id="43" name="Straight Arrow Connector 42">
            <a:extLst>
              <a:ext uri="{FF2B5EF4-FFF2-40B4-BE49-F238E27FC236}">
                <a16:creationId xmlns:a16="http://schemas.microsoft.com/office/drawing/2014/main" id="{EB891C0D-1B62-D862-4297-3BB038BCFF12}"/>
              </a:ext>
            </a:extLst>
          </p:cNvPr>
          <p:cNvCxnSpPr>
            <a:cxnSpLocks/>
          </p:cNvCxnSpPr>
          <p:nvPr/>
        </p:nvCxnSpPr>
        <p:spPr>
          <a:xfrm>
            <a:off x="8192750" y="5668346"/>
            <a:ext cx="0" cy="517301"/>
          </a:xfrm>
          <a:prstGeom prst="straightConnector1">
            <a:avLst/>
          </a:prstGeom>
          <a:ln w="69850">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1" name="TextBox 50">
            <a:extLst>
              <a:ext uri="{FF2B5EF4-FFF2-40B4-BE49-F238E27FC236}">
                <a16:creationId xmlns:a16="http://schemas.microsoft.com/office/drawing/2014/main" id="{AAEC09A9-15F7-6D50-1C82-34CA3F34F04D}"/>
              </a:ext>
            </a:extLst>
          </p:cNvPr>
          <p:cNvSpPr txBox="1"/>
          <p:nvPr/>
        </p:nvSpPr>
        <p:spPr>
          <a:xfrm>
            <a:off x="3631904" y="206995"/>
            <a:ext cx="2601994" cy="646331"/>
          </a:xfrm>
          <a:prstGeom prst="rect">
            <a:avLst/>
          </a:prstGeom>
          <a:noFill/>
        </p:spPr>
        <p:txBody>
          <a:bodyPr wrap="none" rtlCol="0">
            <a:spAutoFit/>
          </a:bodyPr>
          <a:lstStyle/>
          <a:p>
            <a:r>
              <a:rPr lang="en-US" sz="3600" dirty="0"/>
              <a:t>Individual 1:</a:t>
            </a:r>
          </a:p>
        </p:txBody>
      </p:sp>
    </p:spTree>
    <p:extLst>
      <p:ext uri="{BB962C8B-B14F-4D97-AF65-F5344CB8AC3E}">
        <p14:creationId xmlns:p14="http://schemas.microsoft.com/office/powerpoint/2010/main" val="3198316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descr="A blue dna strand with colorful sticks&#10;&#10;Description automatically generated">
            <a:extLst>
              <a:ext uri="{FF2B5EF4-FFF2-40B4-BE49-F238E27FC236}">
                <a16:creationId xmlns:a16="http://schemas.microsoft.com/office/drawing/2014/main" id="{07C345DC-66FB-BE05-01DC-AE748E1161F6}"/>
              </a:ext>
            </a:extLst>
          </p:cNvPr>
          <p:cNvPicPr>
            <a:picLocks noChangeAspect="1"/>
          </p:cNvPicPr>
          <p:nvPr/>
        </p:nvPicPr>
        <p:blipFill>
          <a:blip r:embed="rId2"/>
          <a:srcRect l="12631" t="-548" r="12621" b="25799"/>
          <a:stretch/>
        </p:blipFill>
        <p:spPr>
          <a:xfrm>
            <a:off x="3746994" y="1540726"/>
            <a:ext cx="2716560" cy="1481761"/>
          </a:xfrm>
          <a:prstGeom prst="rect">
            <a:avLst/>
          </a:prstGeom>
        </p:spPr>
      </p:pic>
      <p:sp>
        <p:nvSpPr>
          <p:cNvPr id="40" name="TextBox 39">
            <a:extLst>
              <a:ext uri="{FF2B5EF4-FFF2-40B4-BE49-F238E27FC236}">
                <a16:creationId xmlns:a16="http://schemas.microsoft.com/office/drawing/2014/main" id="{87091517-D1A7-FE98-2474-A966F71DDC8D}"/>
              </a:ext>
            </a:extLst>
          </p:cNvPr>
          <p:cNvSpPr txBox="1"/>
          <p:nvPr/>
        </p:nvSpPr>
        <p:spPr>
          <a:xfrm>
            <a:off x="6782838" y="1398059"/>
            <a:ext cx="6140281" cy="646331"/>
          </a:xfrm>
          <a:prstGeom prst="rect">
            <a:avLst/>
          </a:prstGeom>
          <a:noFill/>
        </p:spPr>
        <p:txBody>
          <a:bodyPr wrap="square" rtlCol="0">
            <a:spAutoFit/>
          </a:bodyPr>
          <a:lstStyle/>
          <a:p>
            <a:r>
              <a:rPr lang="en-US" sz="3600" dirty="0"/>
              <a:t>C T C T T C A C T T C A C</a:t>
            </a:r>
          </a:p>
        </p:txBody>
      </p:sp>
      <p:pic>
        <p:nvPicPr>
          <p:cNvPr id="41" name="Picture 40" descr="A blue dna strand with colorful sticks&#10;&#10;Description automatically generated">
            <a:extLst>
              <a:ext uri="{FF2B5EF4-FFF2-40B4-BE49-F238E27FC236}">
                <a16:creationId xmlns:a16="http://schemas.microsoft.com/office/drawing/2014/main" id="{B93C231D-4039-22AF-DD8A-9DCBB9D6749A}"/>
              </a:ext>
            </a:extLst>
          </p:cNvPr>
          <p:cNvPicPr>
            <a:picLocks noChangeAspect="1"/>
          </p:cNvPicPr>
          <p:nvPr/>
        </p:nvPicPr>
        <p:blipFill>
          <a:blip r:embed="rId2"/>
          <a:srcRect l="12631" t="-548" r="12621" b="25799"/>
          <a:stretch/>
        </p:blipFill>
        <p:spPr>
          <a:xfrm>
            <a:off x="3746994" y="3571667"/>
            <a:ext cx="2716560" cy="1481761"/>
          </a:xfrm>
          <a:prstGeom prst="rect">
            <a:avLst/>
          </a:prstGeom>
        </p:spPr>
      </p:pic>
      <p:sp>
        <p:nvSpPr>
          <p:cNvPr id="42" name="TextBox 41">
            <a:extLst>
              <a:ext uri="{FF2B5EF4-FFF2-40B4-BE49-F238E27FC236}">
                <a16:creationId xmlns:a16="http://schemas.microsoft.com/office/drawing/2014/main" id="{E217BD31-D0A5-0EA8-8C57-57C783930048}"/>
              </a:ext>
            </a:extLst>
          </p:cNvPr>
          <p:cNvSpPr txBox="1"/>
          <p:nvPr/>
        </p:nvSpPr>
        <p:spPr>
          <a:xfrm>
            <a:off x="6782838" y="3429000"/>
            <a:ext cx="6140281" cy="646331"/>
          </a:xfrm>
          <a:prstGeom prst="rect">
            <a:avLst/>
          </a:prstGeom>
          <a:noFill/>
        </p:spPr>
        <p:txBody>
          <a:bodyPr wrap="square" rtlCol="0">
            <a:spAutoFit/>
          </a:bodyPr>
          <a:lstStyle/>
          <a:p>
            <a:r>
              <a:rPr lang="en-US" sz="3600" dirty="0"/>
              <a:t>C T C A T C A C T T C A C</a:t>
            </a:r>
          </a:p>
        </p:txBody>
      </p:sp>
      <p:sp>
        <p:nvSpPr>
          <p:cNvPr id="43" name="TextBox 42">
            <a:extLst>
              <a:ext uri="{FF2B5EF4-FFF2-40B4-BE49-F238E27FC236}">
                <a16:creationId xmlns:a16="http://schemas.microsoft.com/office/drawing/2014/main" id="{AF472273-A369-386A-ED89-922AD49B3FD4}"/>
              </a:ext>
            </a:extLst>
          </p:cNvPr>
          <p:cNvSpPr txBox="1"/>
          <p:nvPr/>
        </p:nvSpPr>
        <p:spPr>
          <a:xfrm>
            <a:off x="6782837" y="2370434"/>
            <a:ext cx="6140281" cy="646331"/>
          </a:xfrm>
          <a:prstGeom prst="rect">
            <a:avLst/>
          </a:prstGeom>
          <a:noFill/>
        </p:spPr>
        <p:txBody>
          <a:bodyPr wrap="square" rtlCol="0">
            <a:spAutoFit/>
          </a:bodyPr>
          <a:lstStyle/>
          <a:p>
            <a:r>
              <a:rPr lang="en-US" sz="3600" dirty="0"/>
              <a:t>G A G A A G T G A A G T G</a:t>
            </a:r>
          </a:p>
        </p:txBody>
      </p:sp>
      <p:sp>
        <p:nvSpPr>
          <p:cNvPr id="44" name="TextBox 43">
            <a:extLst>
              <a:ext uri="{FF2B5EF4-FFF2-40B4-BE49-F238E27FC236}">
                <a16:creationId xmlns:a16="http://schemas.microsoft.com/office/drawing/2014/main" id="{9CF57336-7F7C-E697-0A10-F557631B5704}"/>
              </a:ext>
            </a:extLst>
          </p:cNvPr>
          <p:cNvSpPr txBox="1"/>
          <p:nvPr/>
        </p:nvSpPr>
        <p:spPr>
          <a:xfrm>
            <a:off x="6782837" y="4401375"/>
            <a:ext cx="6140281" cy="646331"/>
          </a:xfrm>
          <a:prstGeom prst="rect">
            <a:avLst/>
          </a:prstGeom>
          <a:noFill/>
        </p:spPr>
        <p:txBody>
          <a:bodyPr wrap="square" rtlCol="0">
            <a:spAutoFit/>
          </a:bodyPr>
          <a:lstStyle/>
          <a:p>
            <a:r>
              <a:rPr lang="en-US" sz="3600" dirty="0"/>
              <a:t>G A G T A G T G A A G T G</a:t>
            </a:r>
          </a:p>
        </p:txBody>
      </p:sp>
      <p:cxnSp>
        <p:nvCxnSpPr>
          <p:cNvPr id="45" name="Straight Connector 44">
            <a:extLst>
              <a:ext uri="{FF2B5EF4-FFF2-40B4-BE49-F238E27FC236}">
                <a16:creationId xmlns:a16="http://schemas.microsoft.com/office/drawing/2014/main" id="{FD130AC0-7BC1-3BDD-969B-6044ED28000F}"/>
              </a:ext>
            </a:extLst>
          </p:cNvPr>
          <p:cNvCxnSpPr/>
          <p:nvPr/>
        </p:nvCxnSpPr>
        <p:spPr>
          <a:xfrm>
            <a:off x="7017857"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D0BEDC14-29FF-CD96-81BC-FE44EBD26806}"/>
              </a:ext>
            </a:extLst>
          </p:cNvPr>
          <p:cNvCxnSpPr/>
          <p:nvPr/>
        </p:nvCxnSpPr>
        <p:spPr>
          <a:xfrm>
            <a:off x="737255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483A4F40-E2E6-BCA5-53B5-F0F347DDF6CD}"/>
              </a:ext>
            </a:extLst>
          </p:cNvPr>
          <p:cNvCxnSpPr/>
          <p:nvPr/>
        </p:nvCxnSpPr>
        <p:spPr>
          <a:xfrm>
            <a:off x="7792724"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8CBF74E3-DD35-BBC7-4CA3-7573A8CDB0CE}"/>
              </a:ext>
            </a:extLst>
          </p:cNvPr>
          <p:cNvCxnSpPr/>
          <p:nvPr/>
        </p:nvCxnSpPr>
        <p:spPr>
          <a:xfrm>
            <a:off x="8149382"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39B83C60-B2A3-BC5F-1565-9197043817B6}"/>
              </a:ext>
            </a:extLst>
          </p:cNvPr>
          <p:cNvCxnSpPr/>
          <p:nvPr/>
        </p:nvCxnSpPr>
        <p:spPr>
          <a:xfrm>
            <a:off x="8566133"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816E33C2-6D70-B26A-8E97-8ABA2D4F7BB6}"/>
              </a:ext>
            </a:extLst>
          </p:cNvPr>
          <p:cNvCxnSpPr/>
          <p:nvPr/>
        </p:nvCxnSpPr>
        <p:spPr>
          <a:xfrm>
            <a:off x="893701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32BCACEA-9319-E521-4FA8-2287815729C7}"/>
              </a:ext>
            </a:extLst>
          </p:cNvPr>
          <p:cNvCxnSpPr/>
          <p:nvPr/>
        </p:nvCxnSpPr>
        <p:spPr>
          <a:xfrm>
            <a:off x="932391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1497F4A2-7FBA-4D1A-5145-962B0B666606}"/>
              </a:ext>
            </a:extLst>
          </p:cNvPr>
          <p:cNvCxnSpPr/>
          <p:nvPr/>
        </p:nvCxnSpPr>
        <p:spPr>
          <a:xfrm>
            <a:off x="970491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C6D1E1BF-4B36-D854-5D9F-2C23201D158B}"/>
              </a:ext>
            </a:extLst>
          </p:cNvPr>
          <p:cNvCxnSpPr/>
          <p:nvPr/>
        </p:nvCxnSpPr>
        <p:spPr>
          <a:xfrm>
            <a:off x="10047020"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BFBF3A0B-A600-6BA4-208B-6140D790C035}"/>
              </a:ext>
            </a:extLst>
          </p:cNvPr>
          <p:cNvCxnSpPr/>
          <p:nvPr/>
        </p:nvCxnSpPr>
        <p:spPr>
          <a:xfrm>
            <a:off x="10412949"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DDE2A9E2-3CFE-E9CB-CC82-9BDC8CE80083}"/>
              </a:ext>
            </a:extLst>
          </p:cNvPr>
          <p:cNvCxnSpPr/>
          <p:nvPr/>
        </p:nvCxnSpPr>
        <p:spPr>
          <a:xfrm>
            <a:off x="1077604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6" name="Straight Connector 55">
            <a:extLst>
              <a:ext uri="{FF2B5EF4-FFF2-40B4-BE49-F238E27FC236}">
                <a16:creationId xmlns:a16="http://schemas.microsoft.com/office/drawing/2014/main" id="{66419D8C-CE8F-B3A1-3A55-E2C34D5FA2D7}"/>
              </a:ext>
            </a:extLst>
          </p:cNvPr>
          <p:cNvCxnSpPr/>
          <p:nvPr/>
        </p:nvCxnSpPr>
        <p:spPr>
          <a:xfrm>
            <a:off x="11168509"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7" name="Straight Connector 56">
            <a:extLst>
              <a:ext uri="{FF2B5EF4-FFF2-40B4-BE49-F238E27FC236}">
                <a16:creationId xmlns:a16="http://schemas.microsoft.com/office/drawing/2014/main" id="{F5B5FEAA-3CF3-4B90-7D8C-48BACFC49D82}"/>
              </a:ext>
            </a:extLst>
          </p:cNvPr>
          <p:cNvCxnSpPr/>
          <p:nvPr/>
        </p:nvCxnSpPr>
        <p:spPr>
          <a:xfrm>
            <a:off x="1154976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8" name="Straight Connector 57">
            <a:extLst>
              <a:ext uri="{FF2B5EF4-FFF2-40B4-BE49-F238E27FC236}">
                <a16:creationId xmlns:a16="http://schemas.microsoft.com/office/drawing/2014/main" id="{7A772E89-FB6B-CC86-CE9E-54EAE31CA529}"/>
              </a:ext>
            </a:extLst>
          </p:cNvPr>
          <p:cNvCxnSpPr/>
          <p:nvPr/>
        </p:nvCxnSpPr>
        <p:spPr>
          <a:xfrm>
            <a:off x="7017857"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CFE2C74C-2A52-0C3B-0235-641DDE3B82A9}"/>
              </a:ext>
            </a:extLst>
          </p:cNvPr>
          <p:cNvCxnSpPr/>
          <p:nvPr/>
        </p:nvCxnSpPr>
        <p:spPr>
          <a:xfrm>
            <a:off x="737255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379B53CA-C36D-8D13-D419-85D9690BD697}"/>
              </a:ext>
            </a:extLst>
          </p:cNvPr>
          <p:cNvCxnSpPr/>
          <p:nvPr/>
        </p:nvCxnSpPr>
        <p:spPr>
          <a:xfrm>
            <a:off x="7792724"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81DF9FAE-C2AF-C239-3C55-5227D351938A}"/>
              </a:ext>
            </a:extLst>
          </p:cNvPr>
          <p:cNvCxnSpPr/>
          <p:nvPr/>
        </p:nvCxnSpPr>
        <p:spPr>
          <a:xfrm>
            <a:off x="8149382"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2" name="Straight Connector 61">
            <a:extLst>
              <a:ext uri="{FF2B5EF4-FFF2-40B4-BE49-F238E27FC236}">
                <a16:creationId xmlns:a16="http://schemas.microsoft.com/office/drawing/2014/main" id="{084371A3-C1AB-70BF-135C-6490CEF2F742}"/>
              </a:ext>
            </a:extLst>
          </p:cNvPr>
          <p:cNvCxnSpPr/>
          <p:nvPr/>
        </p:nvCxnSpPr>
        <p:spPr>
          <a:xfrm>
            <a:off x="8566133"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528CC4B-D209-5F01-E85B-A2BEE62CA1B7}"/>
              </a:ext>
            </a:extLst>
          </p:cNvPr>
          <p:cNvCxnSpPr/>
          <p:nvPr/>
        </p:nvCxnSpPr>
        <p:spPr>
          <a:xfrm>
            <a:off x="893701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570D443D-C057-7A76-8A9F-0D8EC8F2387C}"/>
              </a:ext>
            </a:extLst>
          </p:cNvPr>
          <p:cNvCxnSpPr/>
          <p:nvPr/>
        </p:nvCxnSpPr>
        <p:spPr>
          <a:xfrm>
            <a:off x="932391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7BD397E-EABA-51B4-9B96-445F660DE9F4}"/>
              </a:ext>
            </a:extLst>
          </p:cNvPr>
          <p:cNvCxnSpPr/>
          <p:nvPr/>
        </p:nvCxnSpPr>
        <p:spPr>
          <a:xfrm>
            <a:off x="970491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9B134D4E-3D6D-ACF4-EF19-EB0E32AC0D97}"/>
              </a:ext>
            </a:extLst>
          </p:cNvPr>
          <p:cNvCxnSpPr/>
          <p:nvPr/>
        </p:nvCxnSpPr>
        <p:spPr>
          <a:xfrm>
            <a:off x="10047020"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9106BA6F-EC2C-5E02-1BFE-06614DF6E9FC}"/>
              </a:ext>
            </a:extLst>
          </p:cNvPr>
          <p:cNvCxnSpPr/>
          <p:nvPr/>
        </p:nvCxnSpPr>
        <p:spPr>
          <a:xfrm>
            <a:off x="10412949"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8" name="Straight Connector 67">
            <a:extLst>
              <a:ext uri="{FF2B5EF4-FFF2-40B4-BE49-F238E27FC236}">
                <a16:creationId xmlns:a16="http://schemas.microsoft.com/office/drawing/2014/main" id="{A448258D-181D-3B06-5D89-E010D55531EB}"/>
              </a:ext>
            </a:extLst>
          </p:cNvPr>
          <p:cNvCxnSpPr/>
          <p:nvPr/>
        </p:nvCxnSpPr>
        <p:spPr>
          <a:xfrm>
            <a:off x="1077604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9" name="Straight Connector 68">
            <a:extLst>
              <a:ext uri="{FF2B5EF4-FFF2-40B4-BE49-F238E27FC236}">
                <a16:creationId xmlns:a16="http://schemas.microsoft.com/office/drawing/2014/main" id="{1FAC0671-207C-564C-78D8-809B9FC0E4CE}"/>
              </a:ext>
            </a:extLst>
          </p:cNvPr>
          <p:cNvCxnSpPr/>
          <p:nvPr/>
        </p:nvCxnSpPr>
        <p:spPr>
          <a:xfrm>
            <a:off x="11168509"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70" name="Straight Connector 69">
            <a:extLst>
              <a:ext uri="{FF2B5EF4-FFF2-40B4-BE49-F238E27FC236}">
                <a16:creationId xmlns:a16="http://schemas.microsoft.com/office/drawing/2014/main" id="{E2E6B070-0D52-DBD3-3825-1571E98BE60C}"/>
              </a:ext>
            </a:extLst>
          </p:cNvPr>
          <p:cNvCxnSpPr/>
          <p:nvPr/>
        </p:nvCxnSpPr>
        <p:spPr>
          <a:xfrm>
            <a:off x="1154976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sp>
        <p:nvSpPr>
          <p:cNvPr id="71" name="Oval 70">
            <a:extLst>
              <a:ext uri="{FF2B5EF4-FFF2-40B4-BE49-F238E27FC236}">
                <a16:creationId xmlns:a16="http://schemas.microsoft.com/office/drawing/2014/main" id="{7B83121D-E4F6-FB4D-8A2B-35B3C21F0291}"/>
              </a:ext>
            </a:extLst>
          </p:cNvPr>
          <p:cNvSpPr/>
          <p:nvPr/>
        </p:nvSpPr>
        <p:spPr>
          <a:xfrm>
            <a:off x="7847250" y="1398059"/>
            <a:ext cx="568374" cy="1618707"/>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71">
            <a:extLst>
              <a:ext uri="{FF2B5EF4-FFF2-40B4-BE49-F238E27FC236}">
                <a16:creationId xmlns:a16="http://schemas.microsoft.com/office/drawing/2014/main" id="{6D26C0CC-4773-2ABB-1FA5-51F7CFFD03A2}"/>
              </a:ext>
            </a:extLst>
          </p:cNvPr>
          <p:cNvSpPr txBox="1"/>
          <p:nvPr/>
        </p:nvSpPr>
        <p:spPr>
          <a:xfrm>
            <a:off x="7372558" y="807355"/>
            <a:ext cx="1742785" cy="646331"/>
          </a:xfrm>
          <a:prstGeom prst="rect">
            <a:avLst/>
          </a:prstGeom>
          <a:noFill/>
        </p:spPr>
        <p:txBody>
          <a:bodyPr wrap="none" rtlCol="0">
            <a:spAutoFit/>
          </a:bodyPr>
          <a:lstStyle/>
          <a:p>
            <a:r>
              <a:rPr lang="en-US" sz="3600" b="1" dirty="0">
                <a:solidFill>
                  <a:srgbClr val="C00000"/>
                </a:solidFill>
              </a:rPr>
              <a:t>Allele a</a:t>
            </a:r>
          </a:p>
        </p:txBody>
      </p:sp>
      <p:sp>
        <p:nvSpPr>
          <p:cNvPr id="73" name="Oval 72">
            <a:extLst>
              <a:ext uri="{FF2B5EF4-FFF2-40B4-BE49-F238E27FC236}">
                <a16:creationId xmlns:a16="http://schemas.microsoft.com/office/drawing/2014/main" id="{7E4B19DA-F400-0E2A-7A55-C0B59346EB17}"/>
              </a:ext>
            </a:extLst>
          </p:cNvPr>
          <p:cNvSpPr/>
          <p:nvPr/>
        </p:nvSpPr>
        <p:spPr>
          <a:xfrm>
            <a:off x="7847250" y="3508815"/>
            <a:ext cx="632149" cy="1538891"/>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a:extLst>
              <a:ext uri="{FF2B5EF4-FFF2-40B4-BE49-F238E27FC236}">
                <a16:creationId xmlns:a16="http://schemas.microsoft.com/office/drawing/2014/main" id="{7BEA578D-918A-9C3E-3AEA-A2F2689476DD}"/>
              </a:ext>
            </a:extLst>
          </p:cNvPr>
          <p:cNvSpPr txBox="1"/>
          <p:nvPr/>
        </p:nvSpPr>
        <p:spPr>
          <a:xfrm>
            <a:off x="7607809" y="5050732"/>
            <a:ext cx="1742785" cy="646331"/>
          </a:xfrm>
          <a:prstGeom prst="rect">
            <a:avLst/>
          </a:prstGeom>
          <a:noFill/>
        </p:spPr>
        <p:txBody>
          <a:bodyPr wrap="none" rtlCol="0">
            <a:spAutoFit/>
          </a:bodyPr>
          <a:lstStyle/>
          <a:p>
            <a:r>
              <a:rPr lang="en-US" sz="3600" b="1" dirty="0">
                <a:solidFill>
                  <a:srgbClr val="C00000"/>
                </a:solidFill>
              </a:rPr>
              <a:t>Allele a</a:t>
            </a:r>
          </a:p>
        </p:txBody>
      </p:sp>
      <p:sp>
        <p:nvSpPr>
          <p:cNvPr id="75" name="TextBox 74">
            <a:extLst>
              <a:ext uri="{FF2B5EF4-FFF2-40B4-BE49-F238E27FC236}">
                <a16:creationId xmlns:a16="http://schemas.microsoft.com/office/drawing/2014/main" id="{E63E8511-C3E1-D8CF-8651-952323B87AD9}"/>
              </a:ext>
            </a:extLst>
          </p:cNvPr>
          <p:cNvSpPr txBox="1"/>
          <p:nvPr/>
        </p:nvSpPr>
        <p:spPr>
          <a:xfrm>
            <a:off x="6215969" y="6091653"/>
            <a:ext cx="5944191" cy="646331"/>
          </a:xfrm>
          <a:prstGeom prst="rect">
            <a:avLst/>
          </a:prstGeom>
          <a:noFill/>
        </p:spPr>
        <p:txBody>
          <a:bodyPr wrap="none" rtlCol="0">
            <a:spAutoFit/>
          </a:bodyPr>
          <a:lstStyle/>
          <a:p>
            <a:r>
              <a:rPr lang="en-US" sz="3600" dirty="0"/>
              <a:t>The </a:t>
            </a:r>
            <a:r>
              <a:rPr lang="en-US" sz="3600" b="1" dirty="0">
                <a:solidFill>
                  <a:srgbClr val="C00000"/>
                </a:solidFill>
              </a:rPr>
              <a:t>genotype </a:t>
            </a:r>
            <a:r>
              <a:rPr lang="en-US" sz="3600" dirty="0"/>
              <a:t>at this SNP</a:t>
            </a:r>
            <a:r>
              <a:rPr lang="en-US" sz="3600" b="1" dirty="0">
                <a:solidFill>
                  <a:srgbClr val="C00000"/>
                </a:solidFill>
              </a:rPr>
              <a:t>: aa</a:t>
            </a:r>
          </a:p>
        </p:txBody>
      </p:sp>
      <p:cxnSp>
        <p:nvCxnSpPr>
          <p:cNvPr id="76" name="Straight Arrow Connector 75">
            <a:extLst>
              <a:ext uri="{FF2B5EF4-FFF2-40B4-BE49-F238E27FC236}">
                <a16:creationId xmlns:a16="http://schemas.microsoft.com/office/drawing/2014/main" id="{8D868701-F5D8-08BB-1E1F-6BC90CC8D96C}"/>
              </a:ext>
            </a:extLst>
          </p:cNvPr>
          <p:cNvCxnSpPr>
            <a:cxnSpLocks/>
          </p:cNvCxnSpPr>
          <p:nvPr/>
        </p:nvCxnSpPr>
        <p:spPr>
          <a:xfrm>
            <a:off x="8192750" y="5668346"/>
            <a:ext cx="0" cy="517301"/>
          </a:xfrm>
          <a:prstGeom prst="straightConnector1">
            <a:avLst/>
          </a:prstGeom>
          <a:ln w="69850">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77" name="TextBox 76">
            <a:extLst>
              <a:ext uri="{FF2B5EF4-FFF2-40B4-BE49-F238E27FC236}">
                <a16:creationId xmlns:a16="http://schemas.microsoft.com/office/drawing/2014/main" id="{50F587DE-6675-D14A-E99B-3D986A3FE32D}"/>
              </a:ext>
            </a:extLst>
          </p:cNvPr>
          <p:cNvSpPr txBox="1"/>
          <p:nvPr/>
        </p:nvSpPr>
        <p:spPr>
          <a:xfrm>
            <a:off x="3631904" y="206995"/>
            <a:ext cx="2601994" cy="646331"/>
          </a:xfrm>
          <a:prstGeom prst="rect">
            <a:avLst/>
          </a:prstGeom>
          <a:noFill/>
        </p:spPr>
        <p:txBody>
          <a:bodyPr wrap="none" rtlCol="0">
            <a:spAutoFit/>
          </a:bodyPr>
          <a:lstStyle/>
          <a:p>
            <a:r>
              <a:rPr lang="en-US" sz="3600" dirty="0"/>
              <a:t>Individual 2:</a:t>
            </a:r>
          </a:p>
        </p:txBody>
      </p:sp>
    </p:spTree>
    <p:extLst>
      <p:ext uri="{BB962C8B-B14F-4D97-AF65-F5344CB8AC3E}">
        <p14:creationId xmlns:p14="http://schemas.microsoft.com/office/powerpoint/2010/main" val="3517939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dna sequence&#10;&#10;Description automatically generated">
            <a:extLst>
              <a:ext uri="{FF2B5EF4-FFF2-40B4-BE49-F238E27FC236}">
                <a16:creationId xmlns:a16="http://schemas.microsoft.com/office/drawing/2014/main" id="{0DF4E907-7316-671F-A6C8-5CCDFD42FCA2}"/>
              </a:ext>
            </a:extLst>
          </p:cNvPr>
          <p:cNvPicPr>
            <a:picLocks noChangeAspect="1"/>
          </p:cNvPicPr>
          <p:nvPr/>
        </p:nvPicPr>
        <p:blipFill>
          <a:blip r:embed="rId2"/>
          <a:stretch>
            <a:fillRect/>
          </a:stretch>
        </p:blipFill>
        <p:spPr>
          <a:xfrm>
            <a:off x="161367" y="179297"/>
            <a:ext cx="4408910" cy="3191435"/>
          </a:xfrm>
          <a:prstGeom prst="rect">
            <a:avLst/>
          </a:prstGeom>
        </p:spPr>
      </p:pic>
      <p:pic>
        <p:nvPicPr>
          <p:cNvPr id="7" name="Picture 6" descr="A diagram of dna sequence&#10;&#10;Description automatically generated">
            <a:extLst>
              <a:ext uri="{FF2B5EF4-FFF2-40B4-BE49-F238E27FC236}">
                <a16:creationId xmlns:a16="http://schemas.microsoft.com/office/drawing/2014/main" id="{0D2A182F-4810-F119-5522-78EF25CB1E9B}"/>
              </a:ext>
            </a:extLst>
          </p:cNvPr>
          <p:cNvPicPr>
            <a:picLocks noChangeAspect="1"/>
          </p:cNvPicPr>
          <p:nvPr/>
        </p:nvPicPr>
        <p:blipFill>
          <a:blip r:embed="rId3"/>
          <a:stretch>
            <a:fillRect/>
          </a:stretch>
        </p:blipFill>
        <p:spPr>
          <a:xfrm>
            <a:off x="5038167" y="179296"/>
            <a:ext cx="4408910" cy="3191436"/>
          </a:xfrm>
          <a:prstGeom prst="rect">
            <a:avLst/>
          </a:prstGeom>
        </p:spPr>
      </p:pic>
    </p:spTree>
    <p:extLst>
      <p:ext uri="{BB962C8B-B14F-4D97-AF65-F5344CB8AC3E}">
        <p14:creationId xmlns:p14="http://schemas.microsoft.com/office/powerpoint/2010/main" val="2239064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black background with blue and white text&#10;&#10;Description automatically generated">
            <a:extLst>
              <a:ext uri="{FF2B5EF4-FFF2-40B4-BE49-F238E27FC236}">
                <a16:creationId xmlns:a16="http://schemas.microsoft.com/office/drawing/2014/main" id="{1228D57A-8421-F48B-F069-8FECFC64D9D2}"/>
              </a:ext>
            </a:extLst>
          </p:cNvPr>
          <p:cNvPicPr>
            <a:picLocks noChangeAspect="1"/>
          </p:cNvPicPr>
          <p:nvPr/>
        </p:nvPicPr>
        <p:blipFill>
          <a:blip r:embed="rId2"/>
          <a:stretch>
            <a:fillRect/>
          </a:stretch>
        </p:blipFill>
        <p:spPr>
          <a:xfrm>
            <a:off x="593387" y="943209"/>
            <a:ext cx="7772400" cy="3358710"/>
          </a:xfrm>
          <a:prstGeom prst="rect">
            <a:avLst/>
          </a:prstGeom>
        </p:spPr>
      </p:pic>
      <p:sp>
        <p:nvSpPr>
          <p:cNvPr id="10" name="Oval 9">
            <a:extLst>
              <a:ext uri="{FF2B5EF4-FFF2-40B4-BE49-F238E27FC236}">
                <a16:creationId xmlns:a16="http://schemas.microsoft.com/office/drawing/2014/main" id="{8417066A-B539-4C8B-568A-20FEBB4E6230}"/>
              </a:ext>
            </a:extLst>
          </p:cNvPr>
          <p:cNvSpPr/>
          <p:nvPr/>
        </p:nvSpPr>
        <p:spPr>
          <a:xfrm>
            <a:off x="4133109" y="1137763"/>
            <a:ext cx="459967" cy="356104"/>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FD5C4A8-30AD-D13E-85B1-00D4748E6781}"/>
              </a:ext>
            </a:extLst>
          </p:cNvPr>
          <p:cNvSpPr/>
          <p:nvPr/>
        </p:nvSpPr>
        <p:spPr>
          <a:xfrm>
            <a:off x="4133109" y="2817117"/>
            <a:ext cx="459967" cy="356104"/>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3E842DA9-5565-F313-0385-750F6B234E23}"/>
              </a:ext>
            </a:extLst>
          </p:cNvPr>
          <p:cNvSpPr txBox="1"/>
          <p:nvPr/>
        </p:nvSpPr>
        <p:spPr>
          <a:xfrm>
            <a:off x="3750583" y="54582"/>
            <a:ext cx="1245854" cy="461665"/>
          </a:xfrm>
          <a:prstGeom prst="rect">
            <a:avLst/>
          </a:prstGeom>
          <a:noFill/>
        </p:spPr>
        <p:txBody>
          <a:bodyPr wrap="none" rtlCol="0">
            <a:spAutoFit/>
          </a:bodyPr>
          <a:lstStyle/>
          <a:p>
            <a:r>
              <a:rPr lang="en-US" sz="2400" b="1" dirty="0">
                <a:solidFill>
                  <a:srgbClr val="C00000"/>
                </a:solidFill>
              </a:rPr>
              <a:t>Allele A</a:t>
            </a:r>
          </a:p>
        </p:txBody>
      </p:sp>
      <p:sp>
        <p:nvSpPr>
          <p:cNvPr id="13" name="TextBox 12">
            <a:extLst>
              <a:ext uri="{FF2B5EF4-FFF2-40B4-BE49-F238E27FC236}">
                <a16:creationId xmlns:a16="http://schemas.microsoft.com/office/drawing/2014/main" id="{F652FA91-CCC5-8F8F-B4D0-444E761BAEBD}"/>
              </a:ext>
            </a:extLst>
          </p:cNvPr>
          <p:cNvSpPr txBox="1"/>
          <p:nvPr/>
        </p:nvSpPr>
        <p:spPr>
          <a:xfrm>
            <a:off x="3750583" y="4173770"/>
            <a:ext cx="1225015" cy="461665"/>
          </a:xfrm>
          <a:prstGeom prst="rect">
            <a:avLst/>
          </a:prstGeom>
          <a:noFill/>
        </p:spPr>
        <p:txBody>
          <a:bodyPr wrap="none" rtlCol="0">
            <a:spAutoFit/>
          </a:bodyPr>
          <a:lstStyle/>
          <a:p>
            <a:r>
              <a:rPr lang="en-US" sz="2400" b="1" dirty="0">
                <a:solidFill>
                  <a:srgbClr val="C00000"/>
                </a:solidFill>
              </a:rPr>
              <a:t>Allele a</a:t>
            </a:r>
          </a:p>
        </p:txBody>
      </p:sp>
      <p:cxnSp>
        <p:nvCxnSpPr>
          <p:cNvPr id="15" name="Straight Arrow Connector 14">
            <a:extLst>
              <a:ext uri="{FF2B5EF4-FFF2-40B4-BE49-F238E27FC236}">
                <a16:creationId xmlns:a16="http://schemas.microsoft.com/office/drawing/2014/main" id="{3AB2CECF-2C46-47EE-819B-466A51C11F90}"/>
              </a:ext>
            </a:extLst>
          </p:cNvPr>
          <p:cNvCxnSpPr>
            <a:cxnSpLocks/>
          </p:cNvCxnSpPr>
          <p:nvPr/>
        </p:nvCxnSpPr>
        <p:spPr>
          <a:xfrm>
            <a:off x="4363091" y="479969"/>
            <a:ext cx="0" cy="463240"/>
          </a:xfrm>
          <a:prstGeom prst="straightConnector1">
            <a:avLst/>
          </a:prstGeom>
          <a:ln w="34925">
            <a:solidFill>
              <a:srgbClr val="C00000"/>
            </a:solidFill>
            <a:tailEnd type="triangle"/>
          </a:ln>
        </p:spPr>
        <p:style>
          <a:lnRef idx="2">
            <a:schemeClr val="accent2"/>
          </a:lnRef>
          <a:fillRef idx="0">
            <a:schemeClr val="accent2"/>
          </a:fillRef>
          <a:effectRef idx="1">
            <a:schemeClr val="accent2"/>
          </a:effectRef>
          <a:fontRef idx="minor">
            <a:schemeClr val="tx1"/>
          </a:fontRef>
        </p:style>
      </p:cxnSp>
      <p:cxnSp>
        <p:nvCxnSpPr>
          <p:cNvPr id="18" name="Straight Arrow Connector 17">
            <a:extLst>
              <a:ext uri="{FF2B5EF4-FFF2-40B4-BE49-F238E27FC236}">
                <a16:creationId xmlns:a16="http://schemas.microsoft.com/office/drawing/2014/main" id="{65F07417-7F88-50FE-11A6-39217B828998}"/>
              </a:ext>
            </a:extLst>
          </p:cNvPr>
          <p:cNvCxnSpPr>
            <a:cxnSpLocks/>
          </p:cNvCxnSpPr>
          <p:nvPr/>
        </p:nvCxnSpPr>
        <p:spPr>
          <a:xfrm flipH="1" flipV="1">
            <a:off x="4363091" y="3322668"/>
            <a:ext cx="10418" cy="819026"/>
          </a:xfrm>
          <a:prstGeom prst="straightConnector1">
            <a:avLst/>
          </a:prstGeom>
          <a:ln w="34925">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9E1E4F1C-68F6-B29C-D566-3A47E5B9C627}"/>
              </a:ext>
            </a:extLst>
          </p:cNvPr>
          <p:cNvSpPr txBox="1"/>
          <p:nvPr/>
        </p:nvSpPr>
        <p:spPr>
          <a:xfrm>
            <a:off x="3342617" y="5353894"/>
            <a:ext cx="2061783" cy="461665"/>
          </a:xfrm>
          <a:prstGeom prst="rect">
            <a:avLst/>
          </a:prstGeom>
          <a:noFill/>
        </p:spPr>
        <p:txBody>
          <a:bodyPr wrap="none" rtlCol="0">
            <a:spAutoFit/>
          </a:bodyPr>
          <a:lstStyle/>
          <a:p>
            <a:r>
              <a:rPr lang="en-US" sz="2400" b="1" dirty="0">
                <a:solidFill>
                  <a:srgbClr val="C00000"/>
                </a:solidFill>
              </a:rPr>
              <a:t>Genotype: Aa</a:t>
            </a:r>
          </a:p>
        </p:txBody>
      </p:sp>
      <p:cxnSp>
        <p:nvCxnSpPr>
          <p:cNvPr id="24" name="Straight Arrow Connector 23">
            <a:extLst>
              <a:ext uri="{FF2B5EF4-FFF2-40B4-BE49-F238E27FC236}">
                <a16:creationId xmlns:a16="http://schemas.microsoft.com/office/drawing/2014/main" id="{6F0B1F77-FE29-DA39-B953-C2299231C29B}"/>
              </a:ext>
            </a:extLst>
          </p:cNvPr>
          <p:cNvCxnSpPr>
            <a:endCxn id="19" idx="0"/>
          </p:cNvCxnSpPr>
          <p:nvPr/>
        </p:nvCxnSpPr>
        <p:spPr>
          <a:xfrm>
            <a:off x="4363090" y="5002303"/>
            <a:ext cx="10419" cy="351591"/>
          </a:xfrm>
          <a:prstGeom prst="straightConnector1">
            <a:avLst/>
          </a:prstGeom>
          <a:ln w="69850">
            <a:solidFill>
              <a:srgbClr val="C0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56603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ue dna strand with colorful sticks&#10;&#10;Description automatically generated">
            <a:extLst>
              <a:ext uri="{FF2B5EF4-FFF2-40B4-BE49-F238E27FC236}">
                <a16:creationId xmlns:a16="http://schemas.microsoft.com/office/drawing/2014/main" id="{A9E428FB-1EA5-AB95-89DC-59D3C6212434}"/>
              </a:ext>
            </a:extLst>
          </p:cNvPr>
          <p:cNvPicPr>
            <a:picLocks noChangeAspect="1"/>
          </p:cNvPicPr>
          <p:nvPr/>
        </p:nvPicPr>
        <p:blipFill>
          <a:blip r:embed="rId2"/>
          <a:srcRect l="12631" t="-548" r="12621" b="25799"/>
          <a:stretch/>
        </p:blipFill>
        <p:spPr>
          <a:xfrm>
            <a:off x="1398241" y="1540726"/>
            <a:ext cx="2716560" cy="1481761"/>
          </a:xfrm>
          <a:prstGeom prst="rect">
            <a:avLst/>
          </a:prstGeom>
        </p:spPr>
      </p:pic>
      <p:sp>
        <p:nvSpPr>
          <p:cNvPr id="6" name="TextBox 5">
            <a:extLst>
              <a:ext uri="{FF2B5EF4-FFF2-40B4-BE49-F238E27FC236}">
                <a16:creationId xmlns:a16="http://schemas.microsoft.com/office/drawing/2014/main" id="{7438A291-C73B-785F-2282-1AB55243D960}"/>
              </a:ext>
            </a:extLst>
          </p:cNvPr>
          <p:cNvSpPr txBox="1"/>
          <p:nvPr/>
        </p:nvSpPr>
        <p:spPr>
          <a:xfrm>
            <a:off x="4434085" y="1398059"/>
            <a:ext cx="6140281" cy="646331"/>
          </a:xfrm>
          <a:prstGeom prst="rect">
            <a:avLst/>
          </a:prstGeom>
          <a:noFill/>
        </p:spPr>
        <p:txBody>
          <a:bodyPr wrap="square" rtlCol="0">
            <a:spAutoFit/>
          </a:bodyPr>
          <a:lstStyle/>
          <a:p>
            <a:r>
              <a:rPr lang="en-US" sz="3600" dirty="0"/>
              <a:t>C T C G T C A C T T C A C</a:t>
            </a:r>
          </a:p>
        </p:txBody>
      </p:sp>
    </p:spTree>
    <p:extLst>
      <p:ext uri="{BB962C8B-B14F-4D97-AF65-F5344CB8AC3E}">
        <p14:creationId xmlns:p14="http://schemas.microsoft.com/office/powerpoint/2010/main" val="34796187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11635</TotalTime>
  <Words>507</Words>
  <Application>Microsoft Macintosh PowerPoint</Application>
  <PresentationFormat>Widescreen</PresentationFormat>
  <Paragraphs>100</Paragraphs>
  <Slides>35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ＭＳ Ｐゴシック</vt:lpstr>
      <vt:lpstr>Aptos</vt:lpstr>
      <vt:lpstr>Aptos Display</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Wang, Fan</dc:creator>
  <cp:lastModifiedBy>Wang, Fan</cp:lastModifiedBy>
  <cp:revision>8</cp:revision>
  <dcterms:created xsi:type="dcterms:W3CDTF">2025-05-15T23:48:10Z</dcterms:created>
  <dcterms:modified xsi:type="dcterms:W3CDTF">2025-11-15T20:10:25Z</dcterms:modified>
</cp:coreProperties>
</file>

<file path=docProps/thumbnail.jpeg>
</file>